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1" r:id="rId16"/>
    <p:sldId id="270" r:id="rId17"/>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2" d="100"/>
          <a:sy n="92" d="100"/>
        </p:scale>
        <p:origin x="-258" y="-10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7F80D0DD-FBA3-4C4E-84C6-9B05CD88B4C1}" type="datetimeFigureOut">
              <a:rPr lang="ru-RU" smtClean="0"/>
              <a:t>09.11.2015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9F34B33-45BB-4FF8-9302-5CC57BEAB73D}" type="slidenum">
              <a:rPr lang="ru-RU" smtClean="0"/>
              <a:t>‹#›</a:t>
            </a:fld>
            <a:endParaRPr lang="ru-RU"/>
          </a:p>
        </p:txBody>
      </p:sp>
    </p:spTree>
    <p:extLst>
      <p:ext uri="{BB962C8B-B14F-4D97-AF65-F5344CB8AC3E}">
        <p14:creationId xmlns:p14="http://schemas.microsoft.com/office/powerpoint/2010/main" val="11047881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7F80D0DD-FBA3-4C4E-84C6-9B05CD88B4C1}" type="datetimeFigureOut">
              <a:rPr lang="ru-RU" smtClean="0"/>
              <a:t>09.11.2015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9F34B33-45BB-4FF8-9302-5CC57BEAB73D}" type="slidenum">
              <a:rPr lang="ru-RU" smtClean="0"/>
              <a:t>‹#›</a:t>
            </a:fld>
            <a:endParaRPr lang="ru-RU"/>
          </a:p>
        </p:txBody>
      </p:sp>
    </p:spTree>
    <p:extLst>
      <p:ext uri="{BB962C8B-B14F-4D97-AF65-F5344CB8AC3E}">
        <p14:creationId xmlns:p14="http://schemas.microsoft.com/office/powerpoint/2010/main" val="31432160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7F80D0DD-FBA3-4C4E-84C6-9B05CD88B4C1}" type="datetimeFigureOut">
              <a:rPr lang="ru-RU" smtClean="0"/>
              <a:t>09.11.2015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9F34B33-45BB-4FF8-9302-5CC57BEAB73D}" type="slidenum">
              <a:rPr lang="ru-RU" smtClean="0"/>
              <a:t>‹#›</a:t>
            </a:fld>
            <a:endParaRPr lang="ru-RU"/>
          </a:p>
        </p:txBody>
      </p:sp>
    </p:spTree>
    <p:extLst>
      <p:ext uri="{BB962C8B-B14F-4D97-AF65-F5344CB8AC3E}">
        <p14:creationId xmlns:p14="http://schemas.microsoft.com/office/powerpoint/2010/main" val="36433039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7F80D0DD-FBA3-4C4E-84C6-9B05CD88B4C1}" type="datetimeFigureOut">
              <a:rPr lang="ru-RU" smtClean="0"/>
              <a:t>09.11.2015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9F34B33-45BB-4FF8-9302-5CC57BEAB73D}" type="slidenum">
              <a:rPr lang="ru-RU" smtClean="0"/>
              <a:t>‹#›</a:t>
            </a:fld>
            <a:endParaRPr lang="ru-RU"/>
          </a:p>
        </p:txBody>
      </p:sp>
    </p:spTree>
    <p:extLst>
      <p:ext uri="{BB962C8B-B14F-4D97-AF65-F5344CB8AC3E}">
        <p14:creationId xmlns:p14="http://schemas.microsoft.com/office/powerpoint/2010/main" val="19315507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7F80D0DD-FBA3-4C4E-84C6-9B05CD88B4C1}" type="datetimeFigureOut">
              <a:rPr lang="ru-RU" smtClean="0"/>
              <a:t>09.11.2015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9F34B33-45BB-4FF8-9302-5CC57BEAB73D}" type="slidenum">
              <a:rPr lang="ru-RU" smtClean="0"/>
              <a:t>‹#›</a:t>
            </a:fld>
            <a:endParaRPr lang="ru-RU"/>
          </a:p>
        </p:txBody>
      </p:sp>
    </p:spTree>
    <p:extLst>
      <p:ext uri="{BB962C8B-B14F-4D97-AF65-F5344CB8AC3E}">
        <p14:creationId xmlns:p14="http://schemas.microsoft.com/office/powerpoint/2010/main" val="17405153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7F80D0DD-FBA3-4C4E-84C6-9B05CD88B4C1}" type="datetimeFigureOut">
              <a:rPr lang="ru-RU" smtClean="0"/>
              <a:t>09.11.2015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39F34B33-45BB-4FF8-9302-5CC57BEAB73D}" type="slidenum">
              <a:rPr lang="ru-RU" smtClean="0"/>
              <a:t>‹#›</a:t>
            </a:fld>
            <a:endParaRPr lang="ru-RU"/>
          </a:p>
        </p:txBody>
      </p:sp>
    </p:spTree>
    <p:extLst>
      <p:ext uri="{BB962C8B-B14F-4D97-AF65-F5344CB8AC3E}">
        <p14:creationId xmlns:p14="http://schemas.microsoft.com/office/powerpoint/2010/main" val="10504485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7F80D0DD-FBA3-4C4E-84C6-9B05CD88B4C1}" type="datetimeFigureOut">
              <a:rPr lang="ru-RU" smtClean="0"/>
              <a:t>09.11.2015</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39F34B33-45BB-4FF8-9302-5CC57BEAB73D}" type="slidenum">
              <a:rPr lang="ru-RU" smtClean="0"/>
              <a:t>‹#›</a:t>
            </a:fld>
            <a:endParaRPr lang="ru-RU"/>
          </a:p>
        </p:txBody>
      </p:sp>
    </p:spTree>
    <p:extLst>
      <p:ext uri="{BB962C8B-B14F-4D97-AF65-F5344CB8AC3E}">
        <p14:creationId xmlns:p14="http://schemas.microsoft.com/office/powerpoint/2010/main" val="28403132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7F80D0DD-FBA3-4C4E-84C6-9B05CD88B4C1}" type="datetimeFigureOut">
              <a:rPr lang="ru-RU" smtClean="0"/>
              <a:t>09.11.2015</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39F34B33-45BB-4FF8-9302-5CC57BEAB73D}" type="slidenum">
              <a:rPr lang="ru-RU" smtClean="0"/>
              <a:t>‹#›</a:t>
            </a:fld>
            <a:endParaRPr lang="ru-RU"/>
          </a:p>
        </p:txBody>
      </p:sp>
    </p:spTree>
    <p:extLst>
      <p:ext uri="{BB962C8B-B14F-4D97-AF65-F5344CB8AC3E}">
        <p14:creationId xmlns:p14="http://schemas.microsoft.com/office/powerpoint/2010/main" val="27245391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7F80D0DD-FBA3-4C4E-84C6-9B05CD88B4C1}" type="datetimeFigureOut">
              <a:rPr lang="ru-RU" smtClean="0"/>
              <a:t>09.11.2015</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39F34B33-45BB-4FF8-9302-5CC57BEAB73D}" type="slidenum">
              <a:rPr lang="ru-RU" smtClean="0"/>
              <a:t>‹#›</a:t>
            </a:fld>
            <a:endParaRPr lang="ru-RU"/>
          </a:p>
        </p:txBody>
      </p:sp>
    </p:spTree>
    <p:extLst>
      <p:ext uri="{BB962C8B-B14F-4D97-AF65-F5344CB8AC3E}">
        <p14:creationId xmlns:p14="http://schemas.microsoft.com/office/powerpoint/2010/main" val="35400822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7F80D0DD-FBA3-4C4E-84C6-9B05CD88B4C1}" type="datetimeFigureOut">
              <a:rPr lang="ru-RU" smtClean="0"/>
              <a:t>09.11.2015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39F34B33-45BB-4FF8-9302-5CC57BEAB73D}" type="slidenum">
              <a:rPr lang="ru-RU" smtClean="0"/>
              <a:t>‹#›</a:t>
            </a:fld>
            <a:endParaRPr lang="ru-RU"/>
          </a:p>
        </p:txBody>
      </p:sp>
    </p:spTree>
    <p:extLst>
      <p:ext uri="{BB962C8B-B14F-4D97-AF65-F5344CB8AC3E}">
        <p14:creationId xmlns:p14="http://schemas.microsoft.com/office/powerpoint/2010/main" val="35601111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7F80D0DD-FBA3-4C4E-84C6-9B05CD88B4C1}" type="datetimeFigureOut">
              <a:rPr lang="ru-RU" smtClean="0"/>
              <a:t>09.11.2015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39F34B33-45BB-4FF8-9302-5CC57BEAB73D}" type="slidenum">
              <a:rPr lang="ru-RU" smtClean="0"/>
              <a:t>‹#›</a:t>
            </a:fld>
            <a:endParaRPr lang="ru-RU"/>
          </a:p>
        </p:txBody>
      </p:sp>
    </p:spTree>
    <p:extLst>
      <p:ext uri="{BB962C8B-B14F-4D97-AF65-F5344CB8AC3E}">
        <p14:creationId xmlns:p14="http://schemas.microsoft.com/office/powerpoint/2010/main" val="11915120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F80D0DD-FBA3-4C4E-84C6-9B05CD88B4C1}" type="datetimeFigureOut">
              <a:rPr lang="ru-RU" smtClean="0"/>
              <a:t>09.11.2015</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9F34B33-45BB-4FF8-9302-5CC57BEAB73D}" type="slidenum">
              <a:rPr lang="ru-RU" smtClean="0"/>
              <a:t>‹#›</a:t>
            </a:fld>
            <a:endParaRPr lang="ru-RU"/>
          </a:p>
        </p:txBody>
      </p:sp>
    </p:spTree>
    <p:extLst>
      <p:ext uri="{BB962C8B-B14F-4D97-AF65-F5344CB8AC3E}">
        <p14:creationId xmlns:p14="http://schemas.microsoft.com/office/powerpoint/2010/main" val="36765742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eg"/><Relationship Id="rId1" Type="http://schemas.openxmlformats.org/officeDocument/2006/relationships/slideLayout" Target="../slideLayouts/slideLayout7.xml"/><Relationship Id="rId4" Type="http://schemas.openxmlformats.org/officeDocument/2006/relationships/image" Target="../media/image11.jpg"/></Relationships>
</file>

<file path=ppt/slides/_rels/slide1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5750" y="571500"/>
            <a:ext cx="8572500" cy="5715000"/>
          </a:xfrm>
          <a:prstGeom prst="rect">
            <a:avLst/>
          </a:prstGeom>
        </p:spPr>
      </p:pic>
      <p:sp>
        <p:nvSpPr>
          <p:cNvPr id="2" name="Заголовок 1"/>
          <p:cNvSpPr>
            <a:spLocks noGrp="1"/>
          </p:cNvSpPr>
          <p:nvPr>
            <p:ph type="ctrTitle"/>
          </p:nvPr>
        </p:nvSpPr>
        <p:spPr>
          <a:xfrm>
            <a:off x="1259632" y="188640"/>
            <a:ext cx="7772400" cy="1470025"/>
          </a:xfrm>
        </p:spPr>
        <p:txBody>
          <a:bodyPr/>
          <a:lstStyle/>
          <a:p>
            <a:r>
              <a:rPr lang="ru-RU" dirty="0" smtClean="0"/>
              <a:t>Противодействие коррупции</a:t>
            </a:r>
            <a:endParaRPr lang="ru-RU" dirty="0"/>
          </a:p>
        </p:txBody>
      </p:sp>
      <p:sp>
        <p:nvSpPr>
          <p:cNvPr id="3" name="Подзаголовок 2"/>
          <p:cNvSpPr>
            <a:spLocks noGrp="1"/>
          </p:cNvSpPr>
          <p:nvPr>
            <p:ph type="subTitle" idx="1"/>
          </p:nvPr>
        </p:nvSpPr>
        <p:spPr/>
        <p:txBody>
          <a:bodyPr/>
          <a:lstStyle/>
          <a:p>
            <a:endParaRPr lang="ru-RU" dirty="0"/>
          </a:p>
        </p:txBody>
      </p:sp>
    </p:spTree>
    <p:extLst>
      <p:ext uri="{BB962C8B-B14F-4D97-AF65-F5344CB8AC3E}">
        <p14:creationId xmlns:p14="http://schemas.microsoft.com/office/powerpoint/2010/main" val="127879048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23528" y="404664"/>
            <a:ext cx="8424936" cy="1754326"/>
          </a:xfrm>
          <a:prstGeom prst="rect">
            <a:avLst/>
          </a:prstGeom>
        </p:spPr>
        <p:txBody>
          <a:bodyPr wrap="square">
            <a:spAutoFit/>
          </a:bodyPr>
          <a:lstStyle/>
          <a:p>
            <a:pPr algn="just"/>
            <a:r>
              <a:rPr lang="ru-RU" dirty="0" smtClean="0"/>
              <a:t>Значительным </a:t>
            </a:r>
            <a:r>
              <a:rPr lang="ru-RU" dirty="0"/>
              <a:t>размером взятки признается сумма денег, стоимость ценных бумаг, иного имущества, услуг имущественного характера, иных имущественных прав, превышающие двадцать пять тысяч рублей, крупным размером взятки - превышающие сто пятьдесят тысяч рублей, особо крупным размером взятки - превышающие один миллион рублей.</a:t>
            </a:r>
          </a:p>
          <a:p>
            <a:pPr algn="just"/>
            <a:r>
              <a:rPr lang="ru-RU" b="1" dirty="0"/>
              <a:t> </a:t>
            </a:r>
            <a:endParaRPr lang="ru-RU" dirty="0"/>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7584" y="1988840"/>
            <a:ext cx="7668915" cy="4609464"/>
          </a:xfrm>
          <a:prstGeom prst="rect">
            <a:avLst/>
          </a:prstGeom>
        </p:spPr>
      </p:pic>
    </p:spTree>
    <p:extLst>
      <p:ext uri="{BB962C8B-B14F-4D97-AF65-F5344CB8AC3E}">
        <p14:creationId xmlns:p14="http://schemas.microsoft.com/office/powerpoint/2010/main" val="266668366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1520" y="188640"/>
            <a:ext cx="8640960" cy="3754874"/>
          </a:xfrm>
          <a:prstGeom prst="rect">
            <a:avLst/>
          </a:prstGeom>
        </p:spPr>
        <p:txBody>
          <a:bodyPr wrap="square">
            <a:spAutoFit/>
          </a:bodyPr>
          <a:lstStyle/>
          <a:p>
            <a:pPr algn="just"/>
            <a:r>
              <a:rPr lang="ru-RU" sz="1400" dirty="0"/>
              <a:t>ВЗЯТКА ИЛИ ПОДКУП ЧЕРЕЗ ПОСРЕДНИКА</a:t>
            </a:r>
          </a:p>
          <a:p>
            <a:pPr algn="just"/>
            <a:r>
              <a:rPr lang="ru-RU" sz="1400" b="1" dirty="0"/>
              <a:t>Взятка </a:t>
            </a:r>
            <a:r>
              <a:rPr lang="ru-RU" sz="1400" dirty="0"/>
              <a:t>или </a:t>
            </a:r>
            <a:r>
              <a:rPr lang="ru-RU" sz="1400" b="1" dirty="0"/>
              <a:t>коммерческий подкуп</a:t>
            </a:r>
            <a:r>
              <a:rPr lang="ru-RU" sz="1400" dirty="0"/>
              <a:t> нередко осуществляются через посредников — подчиненных сотрудников или специально нанятых для этого лиц, которые рассматриваются Уголовным кодексом Российской Федерации как пособники преступления. </a:t>
            </a:r>
          </a:p>
          <a:p>
            <a:pPr algn="just"/>
            <a:r>
              <a:rPr lang="ru-RU" sz="1400" dirty="0"/>
              <a:t>Гражданин, давший взятку или совершивший коммерческий подкуп, может быть освобожден от ответственности, если: </a:t>
            </a:r>
          </a:p>
          <a:p>
            <a:pPr lvl="0" algn="just"/>
            <a:r>
              <a:rPr lang="ru-RU" sz="1400" dirty="0"/>
              <a:t>имело место вымогательство взятки со стороны должностного лица; </a:t>
            </a:r>
          </a:p>
          <a:p>
            <a:pPr lvl="0" algn="just"/>
            <a:r>
              <a:rPr lang="ru-RU" sz="1400" dirty="0"/>
              <a:t>если гражданин активно способствовал раскрытию и (или) расследованию преступления, либо после совершения преступления добровольно сообщило о даче взятки органу, имеющему право возбудить уголовное дело.</a:t>
            </a:r>
          </a:p>
          <a:p>
            <a:pPr algn="just"/>
            <a:r>
              <a:rPr lang="ru-RU" sz="1400" dirty="0"/>
              <a:t>Не может быть признано добровольным заявление о даче взятки или коммерческом подкупе, если правоохранительным органам стало известно об этом из других источников. </a:t>
            </a:r>
          </a:p>
          <a:p>
            <a:pPr algn="just"/>
            <a:r>
              <a:rPr lang="ru-RU" sz="1400" b="1" dirty="0"/>
              <a:t>Заведомо ложный донос о вымогательстве взятки или коммерческом подкупе рассматривается Уголовным кодексом Российской Федерации как преступление и наказывается лишением свободы на срок до шести лет    (ст. 306). </a:t>
            </a:r>
            <a:endParaRPr lang="ru-RU" sz="1400" dirty="0"/>
          </a:p>
          <a:p>
            <a:pPr algn="just"/>
            <a:r>
              <a:rPr lang="ru-RU" sz="1400" dirty="0"/>
              <a:t>Взятка может быть предложена как на прямую («если вопрос будет решен в нашу пользу, то получите………»), так и косвенным образом. </a:t>
            </a: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3608" y="3873002"/>
            <a:ext cx="7416824" cy="2882711"/>
          </a:xfrm>
          <a:prstGeom prst="rect">
            <a:avLst/>
          </a:prstGeom>
        </p:spPr>
      </p:pic>
    </p:spTree>
    <p:extLst>
      <p:ext uri="{BB962C8B-B14F-4D97-AF65-F5344CB8AC3E}">
        <p14:creationId xmlns:p14="http://schemas.microsoft.com/office/powerpoint/2010/main" val="53241169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23528" y="-12254"/>
            <a:ext cx="8424936" cy="4247317"/>
          </a:xfrm>
          <a:prstGeom prst="rect">
            <a:avLst/>
          </a:prstGeom>
        </p:spPr>
        <p:txBody>
          <a:bodyPr wrap="square">
            <a:spAutoFit/>
          </a:bodyPr>
          <a:lstStyle/>
          <a:p>
            <a:r>
              <a:rPr lang="ru-RU" sz="1400" i="1" dirty="0"/>
              <a:t>Некоторые косвенные признаки предложения взятки:</a:t>
            </a:r>
            <a:endParaRPr lang="ru-RU" sz="1400" dirty="0"/>
          </a:p>
          <a:p>
            <a:r>
              <a:rPr lang="ru-RU" sz="1400" dirty="0"/>
              <a:t> </a:t>
            </a:r>
          </a:p>
          <a:p>
            <a:r>
              <a:rPr lang="ru-RU" sz="1400" dirty="0"/>
              <a:t>1. Разговор о возможной взятке носит иносказательный характер, речь взяткодателя состоит из односложных предложений, не содержащих открытых заявлений о том, что при положительном решении спорного вопроса он передаст ему деньги или окажет какие-либо услуги; никакие «опасные» выражения при этом не допускаются. </a:t>
            </a:r>
          </a:p>
          <a:p>
            <a:r>
              <a:rPr lang="ru-RU" sz="1400" dirty="0"/>
              <a:t>2. В ходе беседы взяткодатель, при наличии свидетелей или аудио, видеотехники, жестами или мимикой дает понять, что готов обсудить возможности решения этого вопроса в другой обстановке (в другое время, в другом месте). </a:t>
            </a:r>
          </a:p>
          <a:p>
            <a:r>
              <a:rPr lang="ru-RU" sz="1400" dirty="0"/>
              <a:t>3. Сумма или характер взятки не озвучиваются; вместе с тем соответствующие цифры могут быть написаны на листке бумаги, набраны на калькуляторе или компьютере и продемонстрированы потенциальному взяткополучателю. </a:t>
            </a:r>
          </a:p>
          <a:p>
            <a:r>
              <a:rPr lang="ru-RU" sz="1400" dirty="0"/>
              <a:t>4. Взяткодатель может неожиданно прервать беседу и под благовидным предлогом покинуть помещение, оставив при этом папку с материалами, конверт, портфель, сверток. </a:t>
            </a:r>
          </a:p>
          <a:p>
            <a:r>
              <a:rPr lang="ru-RU" sz="1400" dirty="0"/>
              <a:t>5. Взяткодатель может переадресовать продолжение контакта другому человеку, напрямую не связанному с решением вопроса. </a:t>
            </a:r>
          </a:p>
          <a:p>
            <a:r>
              <a:rPr lang="ru-RU" sz="1400" dirty="0"/>
              <a:t>Признаки коммерческого подкупа </a:t>
            </a:r>
            <a:endParaRPr lang="ru-RU" sz="1400" dirty="0" smtClean="0"/>
          </a:p>
          <a:p>
            <a:r>
              <a:rPr lang="ru-RU" sz="1400" dirty="0" smtClean="0"/>
              <a:t>аналогичны </a:t>
            </a:r>
            <a:r>
              <a:rPr lang="ru-RU" sz="1400" dirty="0"/>
              <a:t>признакам взятки. </a:t>
            </a:r>
          </a:p>
          <a:p>
            <a:r>
              <a:rPr lang="ru-RU" dirty="0"/>
              <a:t> </a:t>
            </a:r>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03848" y="3429000"/>
            <a:ext cx="5652120" cy="3205361"/>
          </a:xfrm>
          <a:prstGeom prst="rect">
            <a:avLst/>
          </a:prstGeom>
        </p:spPr>
      </p:pic>
    </p:spTree>
    <p:extLst>
      <p:ext uri="{BB962C8B-B14F-4D97-AF65-F5344CB8AC3E}">
        <p14:creationId xmlns:p14="http://schemas.microsoft.com/office/powerpoint/2010/main" val="271582283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4788024" y="548680"/>
            <a:ext cx="3966344" cy="5909310"/>
          </a:xfrm>
          <a:prstGeom prst="rect">
            <a:avLst/>
          </a:prstGeom>
        </p:spPr>
        <p:txBody>
          <a:bodyPr wrap="square">
            <a:spAutoFit/>
          </a:bodyPr>
          <a:lstStyle/>
          <a:p>
            <a:pPr lvl="0"/>
            <a:r>
              <a:rPr lang="ru-RU" sz="1400" i="1" dirty="0">
                <a:solidFill>
                  <a:prstClr val="black"/>
                </a:solidFill>
              </a:rPr>
              <a:t>Ваши действия в случае предложения или вымогательства взятки </a:t>
            </a:r>
            <a:endParaRPr lang="ru-RU" sz="1400" dirty="0">
              <a:solidFill>
                <a:prstClr val="black"/>
              </a:solidFill>
            </a:endParaRPr>
          </a:p>
          <a:p>
            <a:pPr lvl="0"/>
            <a:r>
              <a:rPr lang="ru-RU" sz="1400" dirty="0">
                <a:solidFill>
                  <a:prstClr val="black"/>
                </a:solidFill>
              </a:rPr>
              <a:t> </a:t>
            </a:r>
          </a:p>
          <a:p>
            <a:pPr lvl="0"/>
            <a:r>
              <a:rPr lang="ru-RU" sz="1400" dirty="0">
                <a:solidFill>
                  <a:prstClr val="black"/>
                </a:solidFill>
              </a:rPr>
              <a:t>вести себя крайне осторожно, вежливо, без заискивания, не допуская опрометчивых высказываний, которые могли бы трактоваться взяткодателем (</a:t>
            </a:r>
            <a:r>
              <a:rPr lang="ru-RU" sz="1400" dirty="0" err="1">
                <a:solidFill>
                  <a:prstClr val="black"/>
                </a:solidFill>
              </a:rPr>
              <a:t>взятковымогателем</a:t>
            </a:r>
            <a:r>
              <a:rPr lang="ru-RU" sz="1400" dirty="0">
                <a:solidFill>
                  <a:prstClr val="black"/>
                </a:solidFill>
              </a:rPr>
              <a:t>) либо как готовность, либо как категорический отказ принять (дать) взятку; </a:t>
            </a:r>
          </a:p>
          <a:p>
            <a:pPr lvl="0"/>
            <a:r>
              <a:rPr lang="ru-RU" sz="1400" dirty="0">
                <a:solidFill>
                  <a:prstClr val="black"/>
                </a:solidFill>
              </a:rPr>
              <a:t>внимательно выслушать и точно запомнить предложенные Вам условия (размеры сумм, наименование товаров и характер услуг, сроки и способы передачи взятки, форма коммерческого подкупа, последовательность решения вопросов); </a:t>
            </a:r>
          </a:p>
          <a:p>
            <a:pPr lvl="0"/>
            <a:r>
              <a:rPr lang="ru-RU" sz="1400" dirty="0">
                <a:solidFill>
                  <a:prstClr val="black"/>
                </a:solidFill>
              </a:rPr>
              <a:t>постараться перенести вопрос о времени и месте передачи взятки до следующей беседы и предложить хорошо знакомое Вам место для следующей встречи; </a:t>
            </a:r>
          </a:p>
          <a:p>
            <a:pPr lvl="0"/>
            <a:r>
              <a:rPr lang="ru-RU" sz="1400" dirty="0">
                <a:solidFill>
                  <a:prstClr val="black"/>
                </a:solidFill>
              </a:rPr>
              <a:t>не берите инициативу в разговоре на себя, больше «работайте на прием», позволяйте потенциальному взяткополучателю (взяткодателю) «выговориться», сообщить Вам как можно больше информации; </a:t>
            </a:r>
          </a:p>
          <a:p>
            <a:pPr lvl="0"/>
            <a:r>
              <a:rPr lang="ru-RU" sz="1400" dirty="0">
                <a:solidFill>
                  <a:prstClr val="black"/>
                </a:solidFill>
              </a:rPr>
              <a:t>при наличии у Вас диктофона постараться записать (скрытно) предложение о взятке или ее вымогательстве. </a:t>
            </a:r>
            <a:endParaRPr lang="ru-RU" sz="1400" dirty="0">
              <a:solidFill>
                <a:prstClr val="black"/>
              </a:solidFill>
            </a:endParaRPr>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8003" y="4566219"/>
            <a:ext cx="3325293" cy="2190999"/>
          </a:xfrm>
          <a:prstGeom prst="rect">
            <a:avLst/>
          </a:prstGeom>
        </p:spPr>
      </p:pic>
      <p:pic>
        <p:nvPicPr>
          <p:cNvPr id="5" name="Рисунок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0631" y="2575938"/>
            <a:ext cx="3302666" cy="2005190"/>
          </a:xfrm>
          <a:prstGeom prst="rect">
            <a:avLst/>
          </a:prstGeom>
        </p:spPr>
      </p:pic>
      <p:pic>
        <p:nvPicPr>
          <p:cNvPr id="6" name="Рисунок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9110" y="385283"/>
            <a:ext cx="3288236" cy="2183712"/>
          </a:xfrm>
          <a:prstGeom prst="rect">
            <a:avLst/>
          </a:prstGeom>
        </p:spPr>
      </p:pic>
    </p:spTree>
    <p:extLst>
      <p:ext uri="{BB962C8B-B14F-4D97-AF65-F5344CB8AC3E}">
        <p14:creationId xmlns:p14="http://schemas.microsoft.com/office/powerpoint/2010/main" val="182181701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95536" y="335846"/>
            <a:ext cx="8136904" cy="3970318"/>
          </a:xfrm>
          <a:prstGeom prst="rect">
            <a:avLst/>
          </a:prstGeom>
        </p:spPr>
        <p:txBody>
          <a:bodyPr wrap="square">
            <a:spAutoFit/>
          </a:bodyPr>
          <a:lstStyle/>
          <a:p>
            <a:r>
              <a:rPr lang="ru-RU" i="1" dirty="0"/>
              <a:t> </a:t>
            </a:r>
            <a:endParaRPr lang="ru-RU" dirty="0"/>
          </a:p>
          <a:p>
            <a:pPr algn="ctr"/>
            <a:r>
              <a:rPr lang="ru-RU" b="1" i="1" dirty="0"/>
              <a:t>Что следует вам предпринять сразу после свершившегося факта предложения или вымогания взятки? </a:t>
            </a:r>
            <a:endParaRPr lang="ru-RU" b="1" dirty="0"/>
          </a:p>
          <a:p>
            <a:pPr algn="just"/>
            <a:r>
              <a:rPr lang="ru-RU" dirty="0">
                <a:latin typeface="Times New Roman" panose="02020603050405020304" pitchFamily="18" charset="0"/>
                <a:cs typeface="Times New Roman" panose="02020603050405020304" pitchFamily="18" charset="0"/>
              </a:rPr>
              <a:t>Сообщить в территориальный орган внутренних дел или по телефону оперативно-розыскной части собственной безопасности ГУ МВД России по </a:t>
            </a:r>
            <a:r>
              <a:rPr lang="ru-RU" dirty="0" err="1">
                <a:latin typeface="Times New Roman" panose="02020603050405020304" pitchFamily="18" charset="0"/>
                <a:cs typeface="Times New Roman" panose="02020603050405020304" pitchFamily="18" charset="0"/>
              </a:rPr>
              <a:t>г.Санкт</a:t>
            </a:r>
            <a:r>
              <a:rPr lang="ru-RU" dirty="0">
                <a:latin typeface="Times New Roman" panose="02020603050405020304" pitchFamily="18" charset="0"/>
                <a:cs typeface="Times New Roman" panose="02020603050405020304" pitchFamily="18" charset="0"/>
              </a:rPr>
              <a:t>-Петербургу и Ленинградской области </a:t>
            </a:r>
            <a:r>
              <a:rPr lang="ru-RU" b="1" dirty="0">
                <a:latin typeface="Times New Roman" panose="02020603050405020304" pitchFamily="18" charset="0"/>
                <a:cs typeface="Times New Roman" panose="02020603050405020304" pitchFamily="18" charset="0"/>
              </a:rPr>
              <a:t>(812) 541-02-02</a:t>
            </a:r>
          </a:p>
          <a:p>
            <a:pPr algn="just"/>
            <a:r>
              <a:rPr lang="ru-RU" dirty="0">
                <a:latin typeface="Times New Roman" panose="02020603050405020304" pitchFamily="18" charset="0"/>
                <a:cs typeface="Times New Roman" panose="02020603050405020304" pitchFamily="18" charset="0"/>
              </a:rPr>
              <a:t>"Телефон доверия" ГУ МВД:  </a:t>
            </a:r>
            <a:r>
              <a:rPr lang="ru-RU" b="1" dirty="0">
                <a:latin typeface="Times New Roman" panose="02020603050405020304" pitchFamily="18" charset="0"/>
                <a:cs typeface="Times New Roman" panose="02020603050405020304" pitchFamily="18" charset="0"/>
              </a:rPr>
              <a:t>573-21-81</a:t>
            </a:r>
          </a:p>
          <a:p>
            <a:pPr algn="just"/>
            <a:r>
              <a:rPr lang="ru-RU" dirty="0">
                <a:latin typeface="Times New Roman" panose="02020603050405020304" pitchFamily="18" charset="0"/>
                <a:cs typeface="Times New Roman" panose="02020603050405020304" pitchFamily="18" charset="0"/>
              </a:rPr>
              <a:t>ГУ МВД России по Санкт-Петербургу и Ленинградской области: т</a:t>
            </a:r>
            <a:r>
              <a:rPr lang="ru-RU" b="1" dirty="0">
                <a:latin typeface="Times New Roman" panose="02020603050405020304" pitchFamily="18" charset="0"/>
                <a:cs typeface="Times New Roman" panose="02020603050405020304" pitchFamily="18" charset="0"/>
              </a:rPr>
              <a:t>.573-21-81</a:t>
            </a:r>
            <a:r>
              <a:rPr lang="ru-RU" dirty="0">
                <a:latin typeface="Times New Roman" panose="02020603050405020304" pitchFamily="18" charset="0"/>
                <a:cs typeface="Times New Roman" panose="02020603050405020304" pitchFamily="18" charset="0"/>
              </a:rPr>
              <a:t> (для письменного обращения: 191015, Санкт-Петербург, Суворовский пр., 50/52)</a:t>
            </a:r>
          </a:p>
          <a:p>
            <a:pPr algn="just"/>
            <a:r>
              <a:rPr lang="ru-RU" dirty="0">
                <a:latin typeface="Times New Roman" panose="02020603050405020304" pitchFamily="18" charset="0"/>
                <a:cs typeface="Times New Roman" panose="02020603050405020304" pitchFamily="18" charset="0"/>
              </a:rPr>
              <a:t>УГИБДД ГУ МВД России: </a:t>
            </a:r>
            <a:r>
              <a:rPr lang="ru-RU" b="1" dirty="0">
                <a:latin typeface="Times New Roman" panose="02020603050405020304" pitchFamily="18" charset="0"/>
                <a:cs typeface="Times New Roman" panose="02020603050405020304" pitchFamily="18" charset="0"/>
              </a:rPr>
              <a:t>т.335-43-80</a:t>
            </a:r>
          </a:p>
          <a:p>
            <a:pPr algn="just"/>
            <a:r>
              <a:rPr lang="ru-RU" dirty="0">
                <a:latin typeface="Times New Roman" panose="02020603050405020304" pitchFamily="18" charset="0"/>
                <a:cs typeface="Times New Roman" panose="02020603050405020304" pitchFamily="18" charset="0"/>
              </a:rPr>
              <a:t>Телефон факсимильного аппарата для принятия сообщений от граждан с ограниченными возможностями речи и слуха, Службы "02" ГУ МВД России: </a:t>
            </a:r>
            <a:r>
              <a:rPr lang="ru-RU" b="1" dirty="0">
                <a:latin typeface="Times New Roman" panose="02020603050405020304" pitchFamily="18" charset="0"/>
                <a:cs typeface="Times New Roman" panose="02020603050405020304" pitchFamily="18" charset="0"/>
              </a:rPr>
              <a:t>573-24-22</a:t>
            </a:r>
          </a:p>
          <a:p>
            <a:r>
              <a:rPr lang="ru-RU" dirty="0"/>
              <a:t> </a:t>
            </a: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7868" y="4005064"/>
            <a:ext cx="6732240" cy="2568049"/>
          </a:xfrm>
          <a:prstGeom prst="rect">
            <a:avLst/>
          </a:prstGeom>
        </p:spPr>
      </p:pic>
    </p:spTree>
    <p:extLst>
      <p:ext uri="{BB962C8B-B14F-4D97-AF65-F5344CB8AC3E}">
        <p14:creationId xmlns:p14="http://schemas.microsoft.com/office/powerpoint/2010/main" val="250270938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Прямоугольник 1"/>
          <p:cNvSpPr/>
          <p:nvPr/>
        </p:nvSpPr>
        <p:spPr>
          <a:xfrm>
            <a:off x="611560" y="620688"/>
            <a:ext cx="8280920" cy="5262979"/>
          </a:xfrm>
          <a:prstGeom prst="rect">
            <a:avLst/>
          </a:prstGeom>
        </p:spPr>
        <p:txBody>
          <a:bodyPr wrap="square">
            <a:spAutoFit/>
          </a:bodyPr>
          <a:lstStyle/>
          <a:p>
            <a:pPr algn="ctr"/>
            <a:r>
              <a:rPr lang="ru-RU" sz="1400" dirty="0"/>
              <a:t>ЭТО ВАЖНО ЗНАТЬ!</a:t>
            </a:r>
          </a:p>
          <a:p>
            <a:pPr algn="just"/>
            <a:r>
              <a:rPr lang="ru-RU" sz="1400" dirty="0"/>
              <a:t>Устные сообщения и письменные заявления о преступлениях принимаются в правоохранительных органах независимо от места и времени совершения преступления круглосуточно. </a:t>
            </a:r>
          </a:p>
          <a:p>
            <a:pPr algn="just"/>
            <a:r>
              <a:rPr lang="ru-RU" sz="1400" dirty="0"/>
              <a:t>В дежурной части органа внутренних дел, приемной органов прокуратуры, Федеральной службы безопасности Вас обязаны выслушать и принять сообщение в устной или письменной форме, при этом Вам следует поинтересоваться фамилией, должностью и рабочим телефоном сотрудника, принявшего сообщение. </a:t>
            </a:r>
          </a:p>
          <a:p>
            <a:pPr algn="just"/>
            <a:r>
              <a:rPr lang="ru-RU" sz="1400" dirty="0"/>
              <a:t>Вы имеете право получить копию своего заявления с отметкой о регистрации его в правоохранительном органе или талон-уведомление, в котором указываются сведения о сотруднике, принявшем сообщение, и его подпись, регистрационный номер, наименование, адрес и телефон правоохранительного органа, дата приема сообщения. </a:t>
            </a:r>
          </a:p>
          <a:p>
            <a:pPr algn="just"/>
            <a:r>
              <a:rPr lang="ru-RU" sz="1400" dirty="0"/>
              <a:t>В правоохранительном органе полученное от Вас сообщение (заявление) должно быть незамедлительно зарегистрировано и доложено вышестоящему руководителю для осуществления процессуальных действий согласно требованиям Уголовно-процессуального кодекса Российской Федерации. </a:t>
            </a:r>
          </a:p>
          <a:p>
            <a:pPr algn="just"/>
            <a:r>
              <a:rPr lang="ru-RU" sz="1400" dirty="0"/>
              <a:t>Вы имеете право выяснить в правоохранительном органе, которому поручено заниматься исполнением Вашего заявления, о характере принимаемых мер и требовать приема Вас руководителем соответствующего подразделения для получения более полной информации по вопросам, затрагивающим Ваши права и законные интересы. </a:t>
            </a:r>
          </a:p>
          <a:p>
            <a:pPr algn="just"/>
            <a:r>
              <a:rPr lang="ru-RU" sz="1400" dirty="0"/>
              <a:t>В случае отказа принять от Вас сообщение (заявление) о даче взятки Вы имеете право обжаловать эти незаконные действия в вышестоящих инстанциях (районных, областных, республиканских, федеральных), а также подать жалобу на неправомерные действия сотрудников правоохранительных органов в Генеральную прокуратуру Российской Федерации, осуществляющую прокурорский надзор за деятельностью правоохранительных органов и силовых структур.</a:t>
            </a:r>
          </a:p>
          <a:p>
            <a:r>
              <a:rPr lang="ru-RU" sz="1400" dirty="0"/>
              <a:t> </a:t>
            </a:r>
          </a:p>
        </p:txBody>
      </p:sp>
    </p:spTree>
    <p:extLst>
      <p:ext uri="{BB962C8B-B14F-4D97-AF65-F5344CB8AC3E}">
        <p14:creationId xmlns:p14="http://schemas.microsoft.com/office/powerpoint/2010/main" val="98921517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47864" y="188640"/>
            <a:ext cx="5652120" cy="4239090"/>
          </a:xfrm>
          <a:prstGeom prst="rect">
            <a:avLst/>
          </a:prstGeom>
        </p:spPr>
      </p:pic>
      <p:sp>
        <p:nvSpPr>
          <p:cNvPr id="3" name="Прямоугольник 2"/>
          <p:cNvSpPr/>
          <p:nvPr/>
        </p:nvSpPr>
        <p:spPr>
          <a:xfrm>
            <a:off x="355576" y="404664"/>
            <a:ext cx="2880320" cy="4093428"/>
          </a:xfrm>
          <a:prstGeom prst="rect">
            <a:avLst/>
          </a:prstGeom>
        </p:spPr>
        <p:txBody>
          <a:bodyPr wrap="square">
            <a:spAutoFit/>
          </a:bodyPr>
          <a:lstStyle/>
          <a:p>
            <a:r>
              <a:rPr lang="ru-RU" sz="2000" dirty="0"/>
              <a:t>В 2015 году на официальном сайте ГУ МВД России по г. Санкт-Петербургу и Ленинградской области в разделе «Противодействие коррупции» опубликовано 14 материалов о фактах дачи взяток и 13 по фактам получения взяток.</a:t>
            </a:r>
          </a:p>
        </p:txBody>
      </p:sp>
      <p:sp>
        <p:nvSpPr>
          <p:cNvPr id="4" name="Прямоугольник 3"/>
          <p:cNvSpPr/>
          <p:nvPr/>
        </p:nvSpPr>
        <p:spPr>
          <a:xfrm>
            <a:off x="355576" y="4855036"/>
            <a:ext cx="4572000" cy="1477328"/>
          </a:xfrm>
          <a:prstGeom prst="rect">
            <a:avLst/>
          </a:prstGeom>
        </p:spPr>
        <p:txBody>
          <a:bodyPr>
            <a:spAutoFit/>
          </a:bodyPr>
          <a:lstStyle/>
          <a:p>
            <a:r>
              <a:rPr lang="ru-RU" dirty="0"/>
              <a:t>Задержано 4 гражданина за дачу взятки сотруднику ГИБДД и 11 за дачу взятки сотруднику полиции. За получение взятки задержано 5 врачей, 6 полицейских, 3 судебных пристава и 1 чиновник.</a:t>
            </a:r>
          </a:p>
        </p:txBody>
      </p:sp>
      <p:pic>
        <p:nvPicPr>
          <p:cNvPr id="5" name="Рисунок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32192" y="4493652"/>
            <a:ext cx="2200096" cy="2200096"/>
          </a:xfrm>
          <a:prstGeom prst="rect">
            <a:avLst/>
          </a:prstGeom>
        </p:spPr>
      </p:pic>
    </p:spTree>
    <p:extLst>
      <p:ext uri="{BB962C8B-B14F-4D97-AF65-F5344CB8AC3E}">
        <p14:creationId xmlns:p14="http://schemas.microsoft.com/office/powerpoint/2010/main" val="91456884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i="1" dirty="0"/>
              <a:t>Памятка</a:t>
            </a:r>
            <a:r>
              <a:rPr lang="ru-RU" dirty="0"/>
              <a:t/>
            </a:r>
            <a:br>
              <a:rPr lang="ru-RU" dirty="0"/>
            </a:br>
            <a:r>
              <a:rPr lang="ru-RU" sz="2200" b="1" i="1" dirty="0"/>
              <a:t>по предотвращению случаев</a:t>
            </a:r>
            <a:r>
              <a:rPr lang="ru-RU" sz="2200" dirty="0"/>
              <a:t/>
            </a:r>
            <a:br>
              <a:rPr lang="ru-RU" sz="2200" dirty="0"/>
            </a:br>
            <a:r>
              <a:rPr lang="ru-RU" sz="2200" b="1" i="1" dirty="0"/>
              <a:t>получения и вымогательства взяток</a:t>
            </a:r>
            <a:r>
              <a:rPr lang="ru-RU" dirty="0"/>
              <a:t/>
            </a:r>
            <a:br>
              <a:rPr lang="ru-RU" dirty="0"/>
            </a:br>
            <a:endParaRPr lang="ru-RU" dirty="0"/>
          </a:p>
        </p:txBody>
      </p:sp>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228184" y="1772816"/>
            <a:ext cx="2560320" cy="3657600"/>
          </a:xfrm>
        </p:spPr>
      </p:pic>
      <p:sp>
        <p:nvSpPr>
          <p:cNvPr id="5" name="TextBox 4"/>
          <p:cNvSpPr txBox="1"/>
          <p:nvPr/>
        </p:nvSpPr>
        <p:spPr>
          <a:xfrm>
            <a:off x="341927" y="1271966"/>
            <a:ext cx="5832648" cy="5355312"/>
          </a:xfrm>
          <a:prstGeom prst="rect">
            <a:avLst/>
          </a:prstGeom>
          <a:noFill/>
        </p:spPr>
        <p:txBody>
          <a:bodyPr wrap="square" rtlCol="0">
            <a:spAutoFit/>
          </a:bodyPr>
          <a:lstStyle/>
          <a:p>
            <a:r>
              <a:rPr lang="ru-RU" b="1" dirty="0"/>
              <a:t>Коррупция</a:t>
            </a:r>
            <a:r>
              <a:rPr lang="ru-RU" dirty="0"/>
              <a:t> это злоупотребление служебным положением, дача взятки, получение взятки, злоупотребление полномочиями, коммерческий подкуп либо иное незаконное использование физическим лицом своего должностного положения вопреки законным интересам общества и государства в целях получения выгоды в виде денег, ценностей, иного имущества или услуг имущественного характера, иных имущественных прав для себя или для третьих лиц либо незаконное предоставление такой выгоды указанному лицу другими физическими лицами</a:t>
            </a:r>
          </a:p>
          <a:p>
            <a:r>
              <a:rPr lang="ru-RU" dirty="0"/>
              <a:t> </a:t>
            </a:r>
          </a:p>
          <a:p>
            <a:r>
              <a:rPr lang="ru-RU" dirty="0"/>
              <a:t>Уголовный кодекс Российской Федерации предусматривает два вида преступлений, связанных со взяткой: </a:t>
            </a:r>
          </a:p>
          <a:p>
            <a:pPr lvl="0"/>
            <a:r>
              <a:rPr lang="ru-RU" b="1" dirty="0"/>
              <a:t>получение взятки (ст. 290); </a:t>
            </a:r>
            <a:endParaRPr lang="ru-RU" dirty="0"/>
          </a:p>
          <a:p>
            <a:pPr lvl="0"/>
            <a:r>
              <a:rPr lang="ru-RU" b="1" dirty="0"/>
              <a:t>и дача взятки (ст. 291</a:t>
            </a:r>
            <a:r>
              <a:rPr lang="ru-RU" b="1" dirty="0" smtClean="0"/>
              <a:t>).</a:t>
            </a:r>
            <a:endParaRPr lang="ru-RU" dirty="0"/>
          </a:p>
          <a:p>
            <a:r>
              <a:rPr lang="ru-RU" dirty="0"/>
              <a:t> </a:t>
            </a:r>
          </a:p>
          <a:p>
            <a:endParaRPr lang="ru-RU" dirty="0"/>
          </a:p>
        </p:txBody>
      </p:sp>
    </p:spTree>
    <p:extLst>
      <p:ext uri="{BB962C8B-B14F-4D97-AF65-F5344CB8AC3E}">
        <p14:creationId xmlns:p14="http://schemas.microsoft.com/office/powerpoint/2010/main" val="207091663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635896" y="188640"/>
            <a:ext cx="5454352" cy="4801314"/>
          </a:xfrm>
          <a:prstGeom prst="rect">
            <a:avLst/>
          </a:prstGeom>
        </p:spPr>
        <p:txBody>
          <a:bodyPr wrap="square">
            <a:spAutoFit/>
          </a:bodyPr>
          <a:lstStyle/>
          <a:p>
            <a:r>
              <a:rPr lang="ru-RU" dirty="0" smtClean="0"/>
              <a:t>Соответственно, есть тот, кто получает взятку - </a:t>
            </a:r>
            <a:r>
              <a:rPr lang="ru-RU" b="1" dirty="0" smtClean="0"/>
              <a:t>взяткополучатель</a:t>
            </a:r>
            <a:r>
              <a:rPr lang="ru-RU" dirty="0" smtClean="0"/>
              <a:t> и тот, кто ее дает - </a:t>
            </a:r>
            <a:r>
              <a:rPr lang="ru-RU" b="1" dirty="0" smtClean="0"/>
              <a:t>взяткодатель. </a:t>
            </a:r>
            <a:endParaRPr lang="ru-RU" dirty="0" smtClean="0"/>
          </a:p>
          <a:p>
            <a:r>
              <a:rPr lang="ru-RU" b="1" dirty="0" smtClean="0"/>
              <a:t> </a:t>
            </a:r>
            <a:endParaRPr lang="ru-RU" dirty="0" smtClean="0"/>
          </a:p>
          <a:p>
            <a:r>
              <a:rPr lang="ru-RU" b="1" dirty="0" smtClean="0"/>
              <a:t>Получение взятки</a:t>
            </a:r>
            <a:r>
              <a:rPr lang="ru-RU" dirty="0" smtClean="0"/>
              <a:t> - одно из самых опасных должностных преступлений, особенно если оно совершается группой лиц или сопровождается вымогательством, которое заключается в получении должностным лицом преимуществ и выгод за законные или незаконные действия (бездействие). </a:t>
            </a:r>
          </a:p>
          <a:p>
            <a:r>
              <a:rPr lang="ru-RU" b="1" dirty="0" smtClean="0"/>
              <a:t> </a:t>
            </a:r>
            <a:endParaRPr lang="ru-RU" dirty="0" smtClean="0"/>
          </a:p>
          <a:p>
            <a:r>
              <a:rPr lang="ru-RU" b="1" dirty="0" smtClean="0"/>
              <a:t>Дача взятки</a:t>
            </a:r>
            <a:r>
              <a:rPr lang="ru-RU" dirty="0" smtClean="0"/>
              <a:t> - преступление, направленное на склонение должностного лица к совершению законных или незаконных действий (бездействия), либо предоставлению, получению каких-либо преимуществ в пользу дающего, в том числе за общее покровительство или попустительство по службе. </a:t>
            </a:r>
            <a:endParaRPr lang="ru-RU" dirty="0"/>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520" y="3065190"/>
            <a:ext cx="3240360" cy="3240360"/>
          </a:xfrm>
          <a:prstGeom prst="rect">
            <a:avLst/>
          </a:prstGeom>
        </p:spPr>
      </p:pic>
    </p:spTree>
    <p:extLst>
      <p:ext uri="{BB962C8B-B14F-4D97-AF65-F5344CB8AC3E}">
        <p14:creationId xmlns:p14="http://schemas.microsoft.com/office/powerpoint/2010/main" val="219806364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i="1" dirty="0"/>
              <a:t>Взяткой могут быть:</a:t>
            </a:r>
            <a:r>
              <a:rPr lang="ru-RU" dirty="0"/>
              <a:t/>
            </a:r>
            <a:br>
              <a:rPr lang="ru-RU" dirty="0"/>
            </a:br>
            <a:endParaRPr lang="ru-RU" dirty="0"/>
          </a:p>
        </p:txBody>
      </p:sp>
      <p:sp>
        <p:nvSpPr>
          <p:cNvPr id="3" name="Прямоугольник 2"/>
          <p:cNvSpPr/>
          <p:nvPr/>
        </p:nvSpPr>
        <p:spPr>
          <a:xfrm>
            <a:off x="755576" y="1556792"/>
            <a:ext cx="7776864" cy="4247317"/>
          </a:xfrm>
          <a:prstGeom prst="rect">
            <a:avLst/>
          </a:prstGeom>
        </p:spPr>
        <p:txBody>
          <a:bodyPr wrap="square">
            <a:spAutoFit/>
          </a:bodyPr>
          <a:lstStyle/>
          <a:p>
            <a:pPr algn="just"/>
            <a:r>
              <a:rPr lang="ru-RU" u="sng" dirty="0"/>
              <a:t>Предметы</a:t>
            </a:r>
            <a:r>
              <a:rPr lang="ru-RU" dirty="0"/>
              <a:t> - деньги, в том числе валюта, банковские чеки и ценные бумаги, изделия из драгоценных металлов и камней, автомашины, продукты питания, видеотехника, бытовые приборы и другие товары, квартиры, дачи, загородные дома, гаражи, земельные участки и другая недвижимость. </a:t>
            </a:r>
          </a:p>
          <a:p>
            <a:pPr algn="just"/>
            <a:r>
              <a:rPr lang="ru-RU" u="sng" dirty="0"/>
              <a:t>Услуги и выгоды</a:t>
            </a:r>
            <a:r>
              <a:rPr lang="ru-RU" dirty="0"/>
              <a:t> - лечение, ремонтные и строительные работы, санаторные и туристические путевки, поездки за границу, оплата развлечений и других расходов безвозмездно или по заниженной стоимости. </a:t>
            </a:r>
          </a:p>
          <a:p>
            <a:pPr algn="just"/>
            <a:r>
              <a:rPr lang="ru-RU" u="sng" dirty="0"/>
              <a:t>Завуалированная форма взятки</a:t>
            </a:r>
            <a:r>
              <a:rPr lang="ru-RU" dirty="0"/>
              <a:t> - банковская ссуда в долг или под видом погашения несуществующего долга, оплата товаров, купленных по заниженной цене, покупка товаров по завышенной цене, заключение фиктивных трудовых договоров с выплатой зарплаты взяточнику, его родственникам, друзьям, получение льготного кредита, завышение гонораров за лекции, статьи, и книги, «случайный» выигрыш в казино, прощение долга, уменьшение арендной платы, увеличение процентных ставок по кредиту и т.д. </a:t>
            </a:r>
          </a:p>
        </p:txBody>
      </p:sp>
    </p:spTree>
    <p:extLst>
      <p:ext uri="{BB962C8B-B14F-4D97-AF65-F5344CB8AC3E}">
        <p14:creationId xmlns:p14="http://schemas.microsoft.com/office/powerpoint/2010/main" val="178831888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95536" y="3140968"/>
            <a:ext cx="8136904" cy="3539430"/>
          </a:xfrm>
          <a:prstGeom prst="rect">
            <a:avLst/>
          </a:prstGeom>
        </p:spPr>
        <p:txBody>
          <a:bodyPr wrap="square">
            <a:spAutoFit/>
          </a:bodyPr>
          <a:lstStyle/>
          <a:p>
            <a:r>
              <a:rPr lang="ru-RU" sz="1600" i="1" dirty="0"/>
              <a:t>Кто может быть привлечен к уголовной ответственности за получение взятки? </a:t>
            </a:r>
            <a:endParaRPr lang="ru-RU" sz="1600" dirty="0"/>
          </a:p>
          <a:p>
            <a:r>
              <a:rPr lang="ru-RU" sz="1600" dirty="0"/>
              <a:t> </a:t>
            </a:r>
          </a:p>
          <a:p>
            <a:pPr algn="just"/>
            <a:r>
              <a:rPr lang="ru-RU" sz="1600" dirty="0"/>
              <a:t>Взяткополучателем может быть признано только должностное лицо - представитель власти или чиновник, выполняющий организационно-распорядительные или административно-хозяйственные функции. </a:t>
            </a:r>
          </a:p>
          <a:p>
            <a:pPr algn="just"/>
            <a:r>
              <a:rPr lang="ru-RU" sz="1600" dirty="0"/>
              <a:t>Представитель власти - это государственный чиновник любого ранга - сотрудник областной или городской администрации, мэрии, министерства или ведомства, любого государственного учреждения, правоохранительного органа, воинской части или военкомата, судья, прокурор, следователь и т.д. </a:t>
            </a:r>
          </a:p>
          <a:p>
            <a:pPr algn="just"/>
            <a:r>
              <a:rPr lang="ru-RU" sz="1600" dirty="0"/>
              <a:t>Лицо, выполняющее организационно-распорядительные или административно-хозяйственные функции - это начальник финансового и хозяйственного подразделения государственного и муниципального органа, ЖЭКа, член государственной экспертной, призывной или экзаменационной комиссии, директор или завуч школы, ректор ВУЗа и декан факультета и т.д. </a:t>
            </a: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7848" y="116632"/>
            <a:ext cx="7380312" cy="2815260"/>
          </a:xfrm>
          <a:prstGeom prst="rect">
            <a:avLst/>
          </a:prstGeom>
        </p:spPr>
      </p:pic>
    </p:spTree>
    <p:extLst>
      <p:ext uri="{BB962C8B-B14F-4D97-AF65-F5344CB8AC3E}">
        <p14:creationId xmlns:p14="http://schemas.microsoft.com/office/powerpoint/2010/main" val="284317131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67544" y="332656"/>
            <a:ext cx="4572000" cy="5909310"/>
          </a:xfrm>
          <a:prstGeom prst="rect">
            <a:avLst/>
          </a:prstGeom>
        </p:spPr>
        <p:txBody>
          <a:bodyPr>
            <a:spAutoFit/>
          </a:bodyPr>
          <a:lstStyle/>
          <a:p>
            <a:r>
              <a:rPr lang="ru-RU" i="1" dirty="0"/>
              <a:t>Что такое подкуп?</a:t>
            </a:r>
            <a:endParaRPr lang="ru-RU" dirty="0"/>
          </a:p>
          <a:p>
            <a:r>
              <a:rPr lang="ru-RU" dirty="0"/>
              <a:t> </a:t>
            </a:r>
          </a:p>
          <a:p>
            <a:pPr algn="just"/>
            <a:r>
              <a:rPr lang="ru-RU" dirty="0"/>
              <a:t>Незаконные передача лицу, выполняющему управленческие функции в коммерческой или иной организации, денег, ценных бумаг, иного имущества, оказание ему услуг имущественного характера, предоставление иных имущественных прав за совершение действий (бездействие) в интересах дающего в связи с занимаемым этим лицом служебным положением - в Уголовном кодексе Российской Федерации именуется коммерческим подкупом (</a:t>
            </a:r>
            <a:r>
              <a:rPr lang="ru-RU" b="1" dirty="0"/>
              <a:t>ст. 204</a:t>
            </a:r>
            <a:r>
              <a:rPr lang="ru-RU" dirty="0"/>
              <a:t>). </a:t>
            </a:r>
          </a:p>
          <a:p>
            <a:pPr algn="just"/>
            <a:r>
              <a:rPr lang="ru-RU" dirty="0"/>
              <a:t> </a:t>
            </a:r>
          </a:p>
          <a:p>
            <a:pPr algn="just"/>
            <a:r>
              <a:rPr lang="ru-RU" i="1" dirty="0"/>
              <a:t>Наказание за взятку и коммерческий подкуп</a:t>
            </a:r>
            <a:endParaRPr lang="ru-RU" dirty="0"/>
          </a:p>
          <a:p>
            <a:pPr algn="just"/>
            <a:r>
              <a:rPr lang="ru-RU" dirty="0"/>
              <a:t> </a:t>
            </a:r>
          </a:p>
          <a:p>
            <a:pPr algn="just"/>
            <a:r>
              <a:rPr lang="ru-RU" dirty="0"/>
              <a:t>Получение взятки рассматривается Уголовным кодексом Российской Федерации, как более общественно опасное деяние, нежели дача взятки.</a:t>
            </a:r>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08104" y="908720"/>
            <a:ext cx="3038475" cy="4533900"/>
          </a:xfrm>
          <a:prstGeom prst="rect">
            <a:avLst/>
          </a:prstGeom>
        </p:spPr>
      </p:pic>
    </p:spTree>
    <p:extLst>
      <p:ext uri="{BB962C8B-B14F-4D97-AF65-F5344CB8AC3E}">
        <p14:creationId xmlns:p14="http://schemas.microsoft.com/office/powerpoint/2010/main" val="114616214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extLst>
              <p:ext uri="{D42A27DB-BD31-4B8C-83A1-F6EECF244321}">
                <p14:modId xmlns:p14="http://schemas.microsoft.com/office/powerpoint/2010/main" val="1006900818"/>
              </p:ext>
            </p:extLst>
          </p:nvPr>
        </p:nvGraphicFramePr>
        <p:xfrm>
          <a:off x="323528" y="764705"/>
          <a:ext cx="8568952" cy="5832646"/>
        </p:xfrm>
        <a:graphic>
          <a:graphicData uri="http://schemas.openxmlformats.org/drawingml/2006/table">
            <a:tbl>
              <a:tblPr firstRow="1" firstCol="1" bandRow="1">
                <a:tableStyleId>{5C22544A-7EE6-4342-B048-85BDC9FD1C3A}</a:tableStyleId>
              </a:tblPr>
              <a:tblGrid>
                <a:gridCol w="4235843"/>
                <a:gridCol w="4333109"/>
              </a:tblGrid>
              <a:tr h="153426">
                <a:tc>
                  <a:txBody>
                    <a:bodyPr/>
                    <a:lstStyle/>
                    <a:p>
                      <a:pPr algn="ctr">
                        <a:lnSpc>
                          <a:spcPct val="115000"/>
                        </a:lnSpc>
                        <a:spcAft>
                          <a:spcPts val="1000"/>
                        </a:spcAft>
                        <a:tabLst>
                          <a:tab pos="1285875" algn="l"/>
                        </a:tabLst>
                      </a:pPr>
                      <a:r>
                        <a:rPr lang="ru-RU" sz="800" dirty="0">
                          <a:effectLst/>
                        </a:rPr>
                        <a:t>Преступление</a:t>
                      </a:r>
                      <a:endParaRPr lang="ru-RU" sz="800" dirty="0">
                        <a:effectLst/>
                        <a:latin typeface="Times New Roman"/>
                        <a:ea typeface="Calibri"/>
                      </a:endParaRPr>
                    </a:p>
                  </a:txBody>
                  <a:tcPr marL="44840" marR="44840" marT="0" marB="0" anchor="ctr"/>
                </a:tc>
                <a:tc>
                  <a:txBody>
                    <a:bodyPr/>
                    <a:lstStyle/>
                    <a:p>
                      <a:pPr marL="21590" algn="ctr">
                        <a:lnSpc>
                          <a:spcPct val="115000"/>
                        </a:lnSpc>
                        <a:spcAft>
                          <a:spcPts val="1000"/>
                        </a:spcAft>
                        <a:tabLst>
                          <a:tab pos="1285875" algn="l"/>
                        </a:tabLst>
                      </a:pPr>
                      <a:r>
                        <a:rPr lang="ru-RU" sz="800">
                          <a:effectLst/>
                        </a:rPr>
                        <a:t>Наказание</a:t>
                      </a:r>
                      <a:endParaRPr lang="ru-RU" sz="800">
                        <a:effectLst/>
                        <a:latin typeface="Times New Roman"/>
                        <a:ea typeface="Calibri"/>
                      </a:endParaRPr>
                    </a:p>
                  </a:txBody>
                  <a:tcPr marL="44840" marR="44840" marT="0" marB="0" anchor="ctr"/>
                </a:tc>
              </a:tr>
              <a:tr h="1863008">
                <a:tc>
                  <a:txBody>
                    <a:bodyPr/>
                    <a:lstStyle/>
                    <a:p>
                      <a:pPr algn="just">
                        <a:lnSpc>
                          <a:spcPct val="100000"/>
                        </a:lnSpc>
                        <a:spcAft>
                          <a:spcPts val="1000"/>
                        </a:spcAft>
                        <a:tabLst>
                          <a:tab pos="1285875" algn="l"/>
                        </a:tabLst>
                      </a:pPr>
                      <a:r>
                        <a:rPr lang="ru-RU" sz="800" dirty="0">
                          <a:effectLst/>
                        </a:rPr>
                        <a:t>Получение должностным лицом лично или через посредника взятки в виде денег, ценных бумаг, иного имущества либо в виде незаконных оказания ему услуг имущественного характера, предоставления иных имущественных прав за совершение действий (бездействие) в пользу взяткодателя или представляемых им лиц, если такие действия (бездействие) входят в служебные полномочия должностного лица либо если оно в силу должностного положения может способствовать таким действиям (бездействию), а равно за общее покровительство или попустительство по службе </a:t>
                      </a:r>
                    </a:p>
                    <a:p>
                      <a:pPr algn="just">
                        <a:lnSpc>
                          <a:spcPct val="100000"/>
                        </a:lnSpc>
                        <a:spcAft>
                          <a:spcPts val="1000"/>
                        </a:spcAft>
                        <a:tabLst>
                          <a:tab pos="1285875" algn="l"/>
                        </a:tabLst>
                      </a:pPr>
                      <a:r>
                        <a:rPr lang="ru-RU" sz="800" dirty="0">
                          <a:effectLst/>
                        </a:rPr>
                        <a:t> </a:t>
                      </a:r>
                      <a:endParaRPr lang="ru-RU" sz="800" dirty="0">
                        <a:effectLst/>
                        <a:latin typeface="Times New Roman"/>
                        <a:ea typeface="Calibri"/>
                      </a:endParaRPr>
                    </a:p>
                  </a:txBody>
                  <a:tcPr marL="44840" marR="44840" marT="0" marB="0" anchor="ctr"/>
                </a:tc>
                <a:tc>
                  <a:txBody>
                    <a:bodyPr/>
                    <a:lstStyle/>
                    <a:p>
                      <a:pPr marL="342900" lvl="0" indent="-342900" algn="just">
                        <a:lnSpc>
                          <a:spcPct val="100000"/>
                        </a:lnSpc>
                        <a:spcAft>
                          <a:spcPts val="0"/>
                        </a:spcAft>
                        <a:buFont typeface="Symbol"/>
                        <a:buChar char=""/>
                        <a:tabLst>
                          <a:tab pos="381635" algn="l"/>
                          <a:tab pos="744855" algn="l"/>
                          <a:tab pos="909320" algn="l"/>
                          <a:tab pos="1159510" algn="l"/>
                          <a:tab pos="1371600" algn="l"/>
                          <a:tab pos="1461770" algn="l"/>
                        </a:tabLst>
                      </a:pPr>
                      <a:r>
                        <a:rPr lang="ru-RU" sz="800" dirty="0">
                          <a:effectLst/>
                        </a:rPr>
                        <a:t>штраф в размере до одного миллиона рублей или в размере заработной платы или иного дохода осужденного за период до двух лет или в размере от десятикратной до пятидесятикратной суммы взятки с лишением права занимать определенные должности или заниматься определенной деятельностью на срок до трех лет, </a:t>
                      </a:r>
                    </a:p>
                    <a:p>
                      <a:pPr marL="342900" lvl="0" indent="-342900" algn="just">
                        <a:lnSpc>
                          <a:spcPct val="100000"/>
                        </a:lnSpc>
                        <a:spcAft>
                          <a:spcPts val="0"/>
                        </a:spcAft>
                        <a:buFont typeface="Symbol"/>
                        <a:buChar char=""/>
                        <a:tabLst>
                          <a:tab pos="381635" algn="l"/>
                          <a:tab pos="744855" algn="l"/>
                          <a:tab pos="909320" algn="l"/>
                          <a:tab pos="1159510" algn="l"/>
                          <a:tab pos="1371600" algn="l"/>
                          <a:tab pos="1461770" algn="l"/>
                        </a:tabLst>
                      </a:pPr>
                      <a:r>
                        <a:rPr lang="ru-RU" sz="800" dirty="0">
                          <a:effectLst/>
                        </a:rPr>
                        <a:t>исправительные работы на срок от одного года до двух лет с лишением права занимать определенные должности или заниматься определенной деятельностью на срок до трех лет, </a:t>
                      </a:r>
                    </a:p>
                    <a:p>
                      <a:pPr marL="342900" lvl="0" indent="-342900" algn="just">
                        <a:lnSpc>
                          <a:spcPct val="100000"/>
                        </a:lnSpc>
                        <a:spcAft>
                          <a:spcPts val="0"/>
                        </a:spcAft>
                        <a:buFont typeface="Symbol"/>
                        <a:buChar char=""/>
                        <a:tabLst>
                          <a:tab pos="381635" algn="l"/>
                          <a:tab pos="744855" algn="l"/>
                          <a:tab pos="909320" algn="l"/>
                          <a:tab pos="1159510" algn="l"/>
                          <a:tab pos="1371600" algn="l"/>
                          <a:tab pos="1461770" algn="l"/>
                        </a:tabLst>
                      </a:pPr>
                      <a:r>
                        <a:rPr lang="ru-RU" sz="800" dirty="0">
                          <a:effectLst/>
                        </a:rPr>
                        <a:t>принудительные работы на срок до пяти лет с лишением права занимать определенные должности или заниматься определенной деятельностью на срок до трех лет</a:t>
                      </a:r>
                    </a:p>
                    <a:p>
                      <a:pPr marL="342900" lvl="0" indent="-342900" algn="just">
                        <a:lnSpc>
                          <a:spcPct val="100000"/>
                        </a:lnSpc>
                        <a:spcAft>
                          <a:spcPts val="0"/>
                        </a:spcAft>
                        <a:buFont typeface="Symbol"/>
                        <a:buChar char=""/>
                        <a:tabLst>
                          <a:tab pos="381635" algn="l"/>
                          <a:tab pos="744855" algn="l"/>
                          <a:tab pos="909320" algn="l"/>
                          <a:tab pos="1159510" algn="l"/>
                          <a:tab pos="1371600" algn="l"/>
                          <a:tab pos="1461770" algn="l"/>
                        </a:tabLst>
                      </a:pPr>
                      <a:r>
                        <a:rPr lang="ru-RU" sz="800" dirty="0">
                          <a:effectLst/>
                        </a:rPr>
                        <a:t>лишение свободы на срок до трех лет со штрафом в размере от десятикратной до двадцатикратной суммы взятки или без такового.</a:t>
                      </a:r>
                      <a:endParaRPr lang="ru-RU" sz="800" dirty="0">
                        <a:effectLst/>
                        <a:latin typeface="Times New Roman"/>
                        <a:ea typeface="Calibri"/>
                      </a:endParaRPr>
                    </a:p>
                  </a:txBody>
                  <a:tcPr marL="44840" marR="44840" marT="0" marB="0" anchor="ctr"/>
                </a:tc>
              </a:tr>
              <a:tr h="767129">
                <a:tc>
                  <a:txBody>
                    <a:bodyPr/>
                    <a:lstStyle/>
                    <a:p>
                      <a:pPr algn="just">
                        <a:lnSpc>
                          <a:spcPct val="100000"/>
                        </a:lnSpc>
                        <a:spcAft>
                          <a:spcPts val="1000"/>
                        </a:spcAft>
                        <a:tabLst>
                          <a:tab pos="1285875" algn="l"/>
                        </a:tabLst>
                      </a:pPr>
                      <a:r>
                        <a:rPr lang="ru-RU" sz="800" dirty="0">
                          <a:effectLst/>
                        </a:rPr>
                        <a:t>Получение должностным лицом, иностранным должностным лицом либо должностным лицом публичной международной организации взятки в значительном размере</a:t>
                      </a:r>
                      <a:endParaRPr lang="ru-RU" sz="800" dirty="0">
                        <a:effectLst/>
                        <a:latin typeface="Times New Roman"/>
                        <a:ea typeface="Calibri"/>
                      </a:endParaRPr>
                    </a:p>
                  </a:txBody>
                  <a:tcPr marL="44840" marR="44840" marT="0" marB="0" anchor="ctr"/>
                </a:tc>
                <a:tc>
                  <a:txBody>
                    <a:bodyPr/>
                    <a:lstStyle/>
                    <a:p>
                      <a:pPr marL="342900" lvl="0" indent="-342900" algn="just">
                        <a:lnSpc>
                          <a:spcPct val="100000"/>
                        </a:lnSpc>
                        <a:spcAft>
                          <a:spcPts val="0"/>
                        </a:spcAft>
                        <a:buFont typeface="Symbol"/>
                        <a:buChar char=""/>
                        <a:tabLst>
                          <a:tab pos="381635" algn="l"/>
                          <a:tab pos="1285875" algn="l"/>
                        </a:tabLst>
                      </a:pPr>
                      <a:r>
                        <a:rPr lang="ru-RU" sz="800" dirty="0">
                          <a:effectLst/>
                        </a:rPr>
                        <a:t> штраф в размере от тридцатикратной до шестидесятикратной суммы взятки с лишением права занимать определенные должности или заниматься определенной деятельностью на срок до трех лет </a:t>
                      </a:r>
                    </a:p>
                    <a:p>
                      <a:pPr marL="342900" lvl="0" indent="-342900" algn="just">
                        <a:lnSpc>
                          <a:spcPct val="100000"/>
                        </a:lnSpc>
                        <a:spcAft>
                          <a:spcPts val="0"/>
                        </a:spcAft>
                        <a:buFont typeface="Symbol"/>
                        <a:buChar char=""/>
                        <a:tabLst>
                          <a:tab pos="381635" algn="l"/>
                          <a:tab pos="1285875" algn="l"/>
                        </a:tabLst>
                      </a:pPr>
                      <a:r>
                        <a:rPr lang="ru-RU" sz="800" dirty="0">
                          <a:effectLst/>
                        </a:rPr>
                        <a:t>лишение свободы на срок до шести лет со штрафом в размере тридцатикратной суммы взятки</a:t>
                      </a:r>
                      <a:endParaRPr lang="ru-RU" sz="800" dirty="0">
                        <a:effectLst/>
                        <a:latin typeface="Times New Roman"/>
                        <a:ea typeface="Calibri"/>
                      </a:endParaRPr>
                    </a:p>
                  </a:txBody>
                  <a:tcPr marL="44840" marR="44840" marT="0" marB="0" anchor="ctr"/>
                </a:tc>
              </a:tr>
              <a:tr h="767129">
                <a:tc>
                  <a:txBody>
                    <a:bodyPr/>
                    <a:lstStyle/>
                    <a:p>
                      <a:pPr algn="just">
                        <a:lnSpc>
                          <a:spcPct val="100000"/>
                        </a:lnSpc>
                        <a:spcAft>
                          <a:spcPts val="1000"/>
                        </a:spcAft>
                        <a:tabLst>
                          <a:tab pos="1285875" algn="l"/>
                        </a:tabLst>
                      </a:pPr>
                      <a:r>
                        <a:rPr lang="ru-RU" sz="800" dirty="0">
                          <a:effectLst/>
                        </a:rPr>
                        <a:t>Получение взятки должностным лицом за незаконные действия (бездействие).</a:t>
                      </a:r>
                      <a:endParaRPr lang="ru-RU" sz="800" dirty="0">
                        <a:effectLst/>
                        <a:latin typeface="Times New Roman"/>
                        <a:ea typeface="Calibri"/>
                      </a:endParaRPr>
                    </a:p>
                  </a:txBody>
                  <a:tcPr marL="44840" marR="44840" marT="0" marB="0" anchor="ctr"/>
                </a:tc>
                <a:tc>
                  <a:txBody>
                    <a:bodyPr/>
                    <a:lstStyle/>
                    <a:p>
                      <a:pPr marL="342900" lvl="0" indent="-342900" algn="just">
                        <a:lnSpc>
                          <a:spcPct val="100000"/>
                        </a:lnSpc>
                        <a:spcAft>
                          <a:spcPts val="0"/>
                        </a:spcAft>
                        <a:buFont typeface="Symbol"/>
                        <a:buChar char=""/>
                        <a:tabLst>
                          <a:tab pos="381635" algn="l"/>
                          <a:tab pos="1285875" algn="l"/>
                        </a:tabLst>
                      </a:pPr>
                      <a:r>
                        <a:rPr lang="ru-RU" sz="800">
                          <a:effectLst/>
                        </a:rPr>
                        <a:t>штраф в размере от сорокакратной до семидесятикратной суммы взятки с лишением права занимать определенные должности или заниматься определенной деятельностью на срок до трех лет </a:t>
                      </a:r>
                    </a:p>
                    <a:p>
                      <a:pPr marL="342900" lvl="0" indent="-342900" algn="just">
                        <a:lnSpc>
                          <a:spcPct val="100000"/>
                        </a:lnSpc>
                        <a:spcAft>
                          <a:spcPts val="0"/>
                        </a:spcAft>
                        <a:buFont typeface="Symbol"/>
                        <a:buChar char=""/>
                        <a:tabLst>
                          <a:tab pos="381635" algn="l"/>
                          <a:tab pos="1285875" algn="l"/>
                        </a:tabLst>
                      </a:pPr>
                      <a:r>
                        <a:rPr lang="ru-RU" sz="800">
                          <a:effectLst/>
                        </a:rPr>
                        <a:t>лишение свободы на срок от трех до семи лет со штрафом в размере сорокакратной суммы взятки</a:t>
                      </a:r>
                      <a:endParaRPr lang="ru-RU" sz="800">
                        <a:effectLst/>
                        <a:latin typeface="Times New Roman"/>
                        <a:ea typeface="Calibri"/>
                      </a:endParaRPr>
                    </a:p>
                  </a:txBody>
                  <a:tcPr marL="44840" marR="44840" marT="0" marB="0" anchor="ctr"/>
                </a:tc>
              </a:tr>
              <a:tr h="767129">
                <a:tc>
                  <a:txBody>
                    <a:bodyPr/>
                    <a:lstStyle/>
                    <a:p>
                      <a:pPr algn="just">
                        <a:lnSpc>
                          <a:spcPct val="100000"/>
                        </a:lnSpc>
                        <a:spcAft>
                          <a:spcPts val="1000"/>
                        </a:spcAft>
                        <a:tabLst>
                          <a:tab pos="1285875" algn="l"/>
                        </a:tabLst>
                      </a:pPr>
                      <a:r>
                        <a:rPr lang="ru-RU" sz="800" dirty="0">
                          <a:effectLst/>
                        </a:rPr>
                        <a:t>Получение взятки должностным лицом в значительном размере за незаконные действия (бездействие), совершенные лицом, занимающим государственную должность Российской Федерации или государственную должность субъекта Российской Федерации, или главой органа местного самоуправления</a:t>
                      </a:r>
                      <a:endParaRPr lang="ru-RU" sz="800" dirty="0">
                        <a:effectLst/>
                        <a:latin typeface="Times New Roman"/>
                        <a:ea typeface="Calibri"/>
                      </a:endParaRPr>
                    </a:p>
                  </a:txBody>
                  <a:tcPr marL="44840" marR="44840" marT="0" marB="0" anchor="ctr"/>
                </a:tc>
                <a:tc>
                  <a:txBody>
                    <a:bodyPr/>
                    <a:lstStyle/>
                    <a:p>
                      <a:pPr marL="342900" lvl="0" indent="-342900" algn="just">
                        <a:lnSpc>
                          <a:spcPct val="100000"/>
                        </a:lnSpc>
                        <a:spcAft>
                          <a:spcPts val="0"/>
                        </a:spcAft>
                        <a:buFont typeface="Symbol"/>
                        <a:buChar char=""/>
                        <a:tabLst>
                          <a:tab pos="381635" algn="l"/>
                          <a:tab pos="1285875" algn="l"/>
                        </a:tabLst>
                      </a:pPr>
                      <a:r>
                        <a:rPr lang="ru-RU" sz="800" dirty="0">
                          <a:effectLst/>
                        </a:rPr>
                        <a:t>штраф в размере от шестидесятикратной до восьмидесятикратной суммы взятки с лишением права занимать определенные должности или заниматься определенной деятельностью на срок до трех лет </a:t>
                      </a:r>
                    </a:p>
                    <a:p>
                      <a:pPr marL="342900" lvl="0" indent="-342900" algn="just">
                        <a:lnSpc>
                          <a:spcPct val="100000"/>
                        </a:lnSpc>
                        <a:spcAft>
                          <a:spcPts val="0"/>
                        </a:spcAft>
                        <a:buFont typeface="Symbol"/>
                        <a:buChar char=""/>
                        <a:tabLst>
                          <a:tab pos="381635" algn="l"/>
                          <a:tab pos="1285875" algn="l"/>
                        </a:tabLst>
                      </a:pPr>
                      <a:r>
                        <a:rPr lang="ru-RU" sz="800" dirty="0">
                          <a:effectLst/>
                        </a:rPr>
                        <a:t>лишение свободы на срок от пяти до десяти лет со штрафом в размере пятидесятикратной суммы взятки</a:t>
                      </a:r>
                      <a:endParaRPr lang="ru-RU" sz="800" dirty="0">
                        <a:effectLst/>
                        <a:latin typeface="Times New Roman"/>
                        <a:ea typeface="Calibri"/>
                      </a:endParaRPr>
                    </a:p>
                  </a:txBody>
                  <a:tcPr marL="44840" marR="44840" marT="0" marB="0" anchor="ctr"/>
                </a:tc>
              </a:tr>
              <a:tr h="747696">
                <a:tc>
                  <a:txBody>
                    <a:bodyPr/>
                    <a:lstStyle/>
                    <a:p>
                      <a:pPr>
                        <a:lnSpc>
                          <a:spcPct val="100000"/>
                        </a:lnSpc>
                        <a:spcAft>
                          <a:spcPts val="0"/>
                        </a:spcAft>
                      </a:pPr>
                      <a:r>
                        <a:rPr lang="ru-RU" sz="800">
                          <a:effectLst/>
                        </a:rPr>
                        <a:t>Получение взятки должностным лицом в значительном размере за незаконные действия (бездействие), совершенные лицом, занимающим государственную должность Российской Федерации или государственную должность субъекта Российской Федерации, или главой органа местного самоуправления, совершенные группой лиц по предварительному сговору или организованной группой, с вымогательством взятки либо в крупном размере</a:t>
                      </a:r>
                      <a:endParaRPr lang="ru-RU" sz="800">
                        <a:effectLst/>
                        <a:latin typeface="Times New Roman"/>
                        <a:ea typeface="Times New Roman"/>
                      </a:endParaRPr>
                    </a:p>
                  </a:txBody>
                  <a:tcPr marL="44840" marR="44840" marT="0" marB="0" anchor="ctr"/>
                </a:tc>
                <a:tc>
                  <a:txBody>
                    <a:bodyPr/>
                    <a:lstStyle/>
                    <a:p>
                      <a:pPr marL="342900" lvl="0" indent="-342900" algn="just">
                        <a:lnSpc>
                          <a:spcPct val="100000"/>
                        </a:lnSpc>
                        <a:spcAft>
                          <a:spcPts val="0"/>
                        </a:spcAft>
                        <a:buFont typeface="Symbol"/>
                        <a:buChar char=""/>
                        <a:tabLst>
                          <a:tab pos="381635" algn="l"/>
                          <a:tab pos="1285875" algn="l"/>
                        </a:tabLst>
                      </a:pPr>
                      <a:r>
                        <a:rPr lang="ru-RU" sz="800" dirty="0">
                          <a:effectLst/>
                        </a:rPr>
                        <a:t>штраф в размере от семидесятикратной до девяностократной суммы взятки либо лишением свободы на срок от семи до двенадцати лет с лишением права занимать определенные должности или заниматься определенной деятельностью на срок до трех лет и со штрафом в размере шестидесятикратной суммы взятки</a:t>
                      </a:r>
                      <a:endParaRPr lang="ru-RU" sz="800" dirty="0">
                        <a:effectLst/>
                        <a:latin typeface="Times New Roman"/>
                        <a:ea typeface="Calibri"/>
                      </a:endParaRPr>
                    </a:p>
                  </a:txBody>
                  <a:tcPr marL="44840" marR="44840" marT="0" marB="0" anchor="ctr"/>
                </a:tc>
              </a:tr>
              <a:tr h="767129">
                <a:tc>
                  <a:txBody>
                    <a:bodyPr/>
                    <a:lstStyle/>
                    <a:p>
                      <a:pPr>
                        <a:lnSpc>
                          <a:spcPct val="100000"/>
                        </a:lnSpc>
                        <a:spcAft>
                          <a:spcPts val="0"/>
                        </a:spcAft>
                      </a:pPr>
                      <a:r>
                        <a:rPr lang="ru-RU" sz="800">
                          <a:effectLst/>
                        </a:rPr>
                        <a:t>Получение взятки должностным лицом в значительном размере за незаконные действия (бездействие), совершенные лицом, занимающим государственную должность Российской Федерации или государственную должность субъекта Российской Федерации, или главой органа местного самоуправления, совершенные группой лиц по предварительному сговору или организованной группой, с вымогательством взятки либо в особо  крупном размере</a:t>
                      </a:r>
                      <a:endParaRPr lang="ru-RU" sz="800">
                        <a:effectLst/>
                        <a:latin typeface="Times New Roman"/>
                        <a:ea typeface="Times New Roman"/>
                      </a:endParaRPr>
                    </a:p>
                  </a:txBody>
                  <a:tcPr marL="44840" marR="44840" marT="0" marB="0" anchor="ctr"/>
                </a:tc>
                <a:tc>
                  <a:txBody>
                    <a:bodyPr/>
                    <a:lstStyle/>
                    <a:p>
                      <a:pPr marL="342900" lvl="0" indent="-342900" algn="just">
                        <a:lnSpc>
                          <a:spcPct val="100000"/>
                        </a:lnSpc>
                        <a:spcAft>
                          <a:spcPts val="0"/>
                        </a:spcAft>
                        <a:buFont typeface="Symbol"/>
                        <a:buChar char=""/>
                        <a:tabLst>
                          <a:tab pos="381635" algn="l"/>
                          <a:tab pos="1285875" algn="l"/>
                        </a:tabLst>
                      </a:pPr>
                      <a:r>
                        <a:rPr lang="ru-RU" sz="800" dirty="0">
                          <a:effectLst/>
                        </a:rPr>
                        <a:t>штраф в размере от восьмидесятикратной до стократной суммы взятки с лишением права занимать определенные должности или заниматься определенной деятельностью на срок до трех лет </a:t>
                      </a:r>
                    </a:p>
                    <a:p>
                      <a:pPr marL="342900" lvl="0" indent="-342900" algn="just">
                        <a:lnSpc>
                          <a:spcPct val="100000"/>
                        </a:lnSpc>
                        <a:spcAft>
                          <a:spcPts val="0"/>
                        </a:spcAft>
                        <a:buFont typeface="Symbol"/>
                        <a:buChar char=""/>
                        <a:tabLst>
                          <a:tab pos="381635" algn="l"/>
                          <a:tab pos="1285875" algn="l"/>
                        </a:tabLst>
                      </a:pPr>
                      <a:r>
                        <a:rPr lang="ru-RU" sz="800" dirty="0">
                          <a:effectLst/>
                        </a:rPr>
                        <a:t>лишение свободы на срок от восьми до пятнадцати лет со штрафом в размере семидесятикратной суммы взятки</a:t>
                      </a:r>
                      <a:endParaRPr lang="ru-RU" sz="800" dirty="0">
                        <a:effectLst/>
                        <a:latin typeface="Times New Roman"/>
                        <a:ea typeface="Calibri"/>
                      </a:endParaRPr>
                    </a:p>
                  </a:txBody>
                  <a:tcPr marL="44840" marR="44840" marT="0" marB="0" anchor="ctr"/>
                </a:tc>
              </a:tr>
            </a:tbl>
          </a:graphicData>
        </a:graphic>
      </p:graphicFrame>
      <p:sp>
        <p:nvSpPr>
          <p:cNvPr id="5" name="Rectangle 2"/>
          <p:cNvSpPr>
            <a:spLocks noChangeArrowheads="1"/>
          </p:cNvSpPr>
          <p:nvPr/>
        </p:nvSpPr>
        <p:spPr bwMode="auto">
          <a:xfrm>
            <a:off x="323528" y="116632"/>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179388" fontAlgn="base">
              <a:spcBef>
                <a:spcPct val="0"/>
              </a:spcBef>
              <a:spcAft>
                <a:spcPct val="0"/>
              </a:spcAft>
              <a:tabLst>
                <a:tab pos="381000" algn="l"/>
                <a:tab pos="1285875" algn="l"/>
              </a:tabLst>
              <a:defRPr>
                <a:solidFill>
                  <a:schemeClr val="tx1"/>
                </a:solidFill>
                <a:latin typeface="Arial" pitchFamily="34" charset="0"/>
                <a:cs typeface="Arial" pitchFamily="34" charset="0"/>
              </a:defRPr>
            </a:lvl1pPr>
            <a:lvl2pPr fontAlgn="base">
              <a:spcBef>
                <a:spcPct val="0"/>
              </a:spcBef>
              <a:spcAft>
                <a:spcPct val="0"/>
              </a:spcAft>
              <a:tabLst>
                <a:tab pos="381000" algn="l"/>
                <a:tab pos="1285875" algn="l"/>
              </a:tabLst>
              <a:defRPr>
                <a:solidFill>
                  <a:schemeClr val="tx1"/>
                </a:solidFill>
                <a:latin typeface="Arial" pitchFamily="34" charset="0"/>
                <a:cs typeface="Arial" pitchFamily="34" charset="0"/>
              </a:defRPr>
            </a:lvl2pPr>
            <a:lvl3pPr fontAlgn="base">
              <a:spcBef>
                <a:spcPct val="0"/>
              </a:spcBef>
              <a:spcAft>
                <a:spcPct val="0"/>
              </a:spcAft>
              <a:tabLst>
                <a:tab pos="381000" algn="l"/>
                <a:tab pos="1285875" algn="l"/>
              </a:tabLst>
              <a:defRPr>
                <a:solidFill>
                  <a:schemeClr val="tx1"/>
                </a:solidFill>
                <a:latin typeface="Arial" pitchFamily="34" charset="0"/>
                <a:cs typeface="Arial" pitchFamily="34" charset="0"/>
              </a:defRPr>
            </a:lvl3pPr>
            <a:lvl4pPr fontAlgn="base">
              <a:spcBef>
                <a:spcPct val="0"/>
              </a:spcBef>
              <a:spcAft>
                <a:spcPct val="0"/>
              </a:spcAft>
              <a:tabLst>
                <a:tab pos="381000" algn="l"/>
                <a:tab pos="1285875" algn="l"/>
              </a:tabLst>
              <a:defRPr>
                <a:solidFill>
                  <a:schemeClr val="tx1"/>
                </a:solidFill>
                <a:latin typeface="Arial" pitchFamily="34" charset="0"/>
                <a:cs typeface="Arial" pitchFamily="34" charset="0"/>
              </a:defRPr>
            </a:lvl4pPr>
            <a:lvl5pPr fontAlgn="base">
              <a:spcBef>
                <a:spcPct val="0"/>
              </a:spcBef>
              <a:spcAft>
                <a:spcPct val="0"/>
              </a:spcAft>
              <a:tabLst>
                <a:tab pos="381000" algn="l"/>
                <a:tab pos="1285875" algn="l"/>
              </a:tabLst>
              <a:defRPr>
                <a:solidFill>
                  <a:schemeClr val="tx1"/>
                </a:solidFill>
                <a:latin typeface="Arial" pitchFamily="34" charset="0"/>
                <a:cs typeface="Arial" pitchFamily="34" charset="0"/>
              </a:defRPr>
            </a:lvl5pPr>
            <a:lvl6pPr fontAlgn="base">
              <a:spcBef>
                <a:spcPct val="0"/>
              </a:spcBef>
              <a:spcAft>
                <a:spcPct val="0"/>
              </a:spcAft>
              <a:tabLst>
                <a:tab pos="381000" algn="l"/>
                <a:tab pos="1285875" algn="l"/>
              </a:tabLst>
              <a:defRPr>
                <a:solidFill>
                  <a:schemeClr val="tx1"/>
                </a:solidFill>
                <a:latin typeface="Arial" pitchFamily="34" charset="0"/>
                <a:cs typeface="Arial" pitchFamily="34" charset="0"/>
              </a:defRPr>
            </a:lvl6pPr>
            <a:lvl7pPr fontAlgn="base">
              <a:spcBef>
                <a:spcPct val="0"/>
              </a:spcBef>
              <a:spcAft>
                <a:spcPct val="0"/>
              </a:spcAft>
              <a:tabLst>
                <a:tab pos="381000" algn="l"/>
                <a:tab pos="1285875" algn="l"/>
              </a:tabLst>
              <a:defRPr>
                <a:solidFill>
                  <a:schemeClr val="tx1"/>
                </a:solidFill>
                <a:latin typeface="Arial" pitchFamily="34" charset="0"/>
                <a:cs typeface="Arial" pitchFamily="34" charset="0"/>
              </a:defRPr>
            </a:lvl7pPr>
            <a:lvl8pPr fontAlgn="base">
              <a:spcBef>
                <a:spcPct val="0"/>
              </a:spcBef>
              <a:spcAft>
                <a:spcPct val="0"/>
              </a:spcAft>
              <a:tabLst>
                <a:tab pos="381000" algn="l"/>
                <a:tab pos="1285875" algn="l"/>
              </a:tabLst>
              <a:defRPr>
                <a:solidFill>
                  <a:schemeClr val="tx1"/>
                </a:solidFill>
                <a:latin typeface="Arial" pitchFamily="34" charset="0"/>
                <a:cs typeface="Arial" pitchFamily="34" charset="0"/>
              </a:defRPr>
            </a:lvl8pPr>
            <a:lvl9pPr fontAlgn="base">
              <a:spcBef>
                <a:spcPct val="0"/>
              </a:spcBef>
              <a:spcAft>
                <a:spcPct val="0"/>
              </a:spcAft>
              <a:tabLst>
                <a:tab pos="381000" algn="l"/>
                <a:tab pos="1285875" algn="l"/>
              </a:tabLst>
              <a:defRPr>
                <a:solidFill>
                  <a:schemeClr val="tx1"/>
                </a:solidFill>
                <a:latin typeface="Arial" pitchFamily="34" charset="0"/>
                <a:cs typeface="Arial" pitchFamily="34" charset="0"/>
              </a:defRPr>
            </a:lvl9pPr>
          </a:lstStyle>
          <a:p>
            <a:pPr marL="0" marR="0" lvl="0" indent="450850" algn="ctr" defTabSz="914400" rtl="0" eaLnBrk="1" fontAlgn="base" latinLnBrk="0" hangingPunct="1">
              <a:lnSpc>
                <a:spcPct val="100000"/>
              </a:lnSpc>
              <a:spcBef>
                <a:spcPct val="0"/>
              </a:spcBef>
              <a:spcAft>
                <a:spcPct val="0"/>
              </a:spcAft>
              <a:buClrTx/>
              <a:buSzTx/>
              <a:buFontTx/>
              <a:buNone/>
              <a:tabLst>
                <a:tab pos="381000" algn="l"/>
                <a:tab pos="1285875" algn="l"/>
              </a:tabLst>
            </a:pPr>
            <a:r>
              <a:rPr kumimoji="0" lang="ru-RU" altLang="ru-RU"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Получение взятки (ст. 290):</a:t>
            </a:r>
            <a:endParaRPr kumimoji="0" lang="ru-RU" altLang="ru-RU"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92206616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1010073811"/>
              </p:ext>
            </p:extLst>
          </p:nvPr>
        </p:nvGraphicFramePr>
        <p:xfrm>
          <a:off x="539550" y="620688"/>
          <a:ext cx="8280921" cy="6105985"/>
        </p:xfrm>
        <a:graphic>
          <a:graphicData uri="http://schemas.openxmlformats.org/drawingml/2006/table">
            <a:tbl>
              <a:tblPr>
                <a:tableStyleId>{5C22544A-7EE6-4342-B048-85BDC9FD1C3A}</a:tableStyleId>
              </a:tblPr>
              <a:tblGrid>
                <a:gridCol w="3957255"/>
                <a:gridCol w="4323666"/>
              </a:tblGrid>
              <a:tr h="237536">
                <a:tc>
                  <a:txBody>
                    <a:bodyPr/>
                    <a:lstStyle/>
                    <a:p>
                      <a:pPr algn="ctr">
                        <a:lnSpc>
                          <a:spcPct val="115000"/>
                        </a:lnSpc>
                        <a:spcAft>
                          <a:spcPts val="1000"/>
                        </a:spcAft>
                      </a:pPr>
                      <a:r>
                        <a:rPr lang="ru-RU" sz="700" dirty="0">
                          <a:effectLst/>
                        </a:rPr>
                        <a:t>Преступление </a:t>
                      </a:r>
                      <a:endParaRPr lang="ru-RU" sz="900" dirty="0">
                        <a:effectLst/>
                        <a:latin typeface="Times New Roman"/>
                        <a:ea typeface="Calibri"/>
                      </a:endParaRPr>
                    </a:p>
                  </a:txBody>
                  <a:tcPr marL="32145" marR="32145" marT="32145" marB="32145"/>
                </a:tc>
                <a:tc>
                  <a:txBody>
                    <a:bodyPr/>
                    <a:lstStyle/>
                    <a:p>
                      <a:pPr algn="ctr">
                        <a:lnSpc>
                          <a:spcPct val="115000"/>
                        </a:lnSpc>
                        <a:spcAft>
                          <a:spcPts val="1000"/>
                        </a:spcAft>
                      </a:pPr>
                      <a:r>
                        <a:rPr lang="ru-RU" sz="700">
                          <a:effectLst/>
                        </a:rPr>
                        <a:t>Наказание </a:t>
                      </a:r>
                      <a:endParaRPr lang="ru-RU" sz="900">
                        <a:effectLst/>
                        <a:latin typeface="Times New Roman"/>
                        <a:ea typeface="Calibri"/>
                      </a:endParaRPr>
                    </a:p>
                  </a:txBody>
                  <a:tcPr marL="32145" marR="32145" marT="32145" marB="32145"/>
                </a:tc>
              </a:tr>
              <a:tr h="1665895">
                <a:tc>
                  <a:txBody>
                    <a:bodyPr/>
                    <a:lstStyle/>
                    <a:p>
                      <a:pPr>
                        <a:lnSpc>
                          <a:spcPct val="115000"/>
                        </a:lnSpc>
                        <a:spcAft>
                          <a:spcPts val="1000"/>
                        </a:spcAft>
                      </a:pPr>
                      <a:r>
                        <a:rPr lang="ru-RU" sz="1000" dirty="0">
                          <a:effectLst/>
                        </a:rPr>
                        <a:t>Дача взятки должностному лицу лично или через посредника </a:t>
                      </a:r>
                      <a:endParaRPr lang="ru-RU" sz="1000" dirty="0">
                        <a:effectLst/>
                        <a:latin typeface="Times New Roman"/>
                        <a:ea typeface="Calibri"/>
                      </a:endParaRPr>
                    </a:p>
                  </a:txBody>
                  <a:tcPr marL="32145" marR="32145" marT="32145" marB="32145"/>
                </a:tc>
                <a:tc>
                  <a:txBody>
                    <a:bodyPr/>
                    <a:lstStyle/>
                    <a:p>
                      <a:pPr marL="342900" lvl="0" indent="-342900">
                        <a:lnSpc>
                          <a:spcPct val="115000"/>
                        </a:lnSpc>
                        <a:spcAft>
                          <a:spcPts val="0"/>
                        </a:spcAft>
                        <a:buSzPts val="1000"/>
                        <a:buFont typeface="Symbol"/>
                        <a:buChar char=""/>
                        <a:tabLst>
                          <a:tab pos="457200" algn="l"/>
                        </a:tabLst>
                      </a:pPr>
                      <a:r>
                        <a:rPr lang="ru-RU" sz="1000">
                          <a:effectLst/>
                        </a:rPr>
                        <a:t>штраф в размере до пятисот тысяч рублей, или в размере заработной платы или иного дохода осужденного за период до одного года, или в размере от пятикратной до тридцатикратной суммы взятки</a:t>
                      </a:r>
                    </a:p>
                    <a:p>
                      <a:pPr marL="342900" lvl="0" indent="-342900">
                        <a:lnSpc>
                          <a:spcPct val="115000"/>
                        </a:lnSpc>
                        <a:spcAft>
                          <a:spcPts val="0"/>
                        </a:spcAft>
                        <a:buSzPts val="1000"/>
                        <a:buFont typeface="Symbol"/>
                        <a:buChar char=""/>
                        <a:tabLst>
                          <a:tab pos="457200" algn="l"/>
                        </a:tabLst>
                      </a:pPr>
                      <a:r>
                        <a:rPr lang="ru-RU" sz="1000">
                          <a:effectLst/>
                        </a:rPr>
                        <a:t>исправительные работы на срок до двух лет с лишением права занимать определенные должности или заниматься определенной деятельностью на срок до трех лет или без такового</a:t>
                      </a:r>
                    </a:p>
                    <a:p>
                      <a:pPr marL="342900" lvl="0" indent="-342900">
                        <a:lnSpc>
                          <a:spcPct val="115000"/>
                        </a:lnSpc>
                        <a:spcAft>
                          <a:spcPts val="0"/>
                        </a:spcAft>
                        <a:buSzPts val="1000"/>
                        <a:buFont typeface="Symbol"/>
                        <a:buChar char=""/>
                        <a:tabLst>
                          <a:tab pos="457200" algn="l"/>
                        </a:tabLst>
                      </a:pPr>
                      <a:r>
                        <a:rPr lang="ru-RU" sz="1000">
                          <a:effectLst/>
                        </a:rPr>
                        <a:t>принудительные работы на срок до трех лет, либо лишением свободы на срок до двух лет со штрафом в размере от пятикратной до десятикратной суммы взятки или без такового</a:t>
                      </a:r>
                      <a:endParaRPr lang="ru-RU" sz="1000">
                        <a:effectLst/>
                        <a:latin typeface="Times New Roman"/>
                        <a:ea typeface="Calibri"/>
                      </a:endParaRPr>
                    </a:p>
                  </a:txBody>
                  <a:tcPr marL="32145" marR="32145" marT="32145" marB="32145"/>
                </a:tc>
              </a:tr>
              <a:tr h="1665895">
                <a:tc>
                  <a:txBody>
                    <a:bodyPr/>
                    <a:lstStyle/>
                    <a:p>
                      <a:pPr>
                        <a:lnSpc>
                          <a:spcPct val="115000"/>
                        </a:lnSpc>
                        <a:spcAft>
                          <a:spcPts val="1000"/>
                        </a:spcAft>
                      </a:pPr>
                      <a:r>
                        <a:rPr lang="ru-RU" sz="1000">
                          <a:effectLst/>
                        </a:rPr>
                        <a:t>Дача взятки должностному лицу лично или через посредника в значительном размере</a:t>
                      </a:r>
                      <a:endParaRPr lang="ru-RU" sz="1000">
                        <a:effectLst/>
                        <a:latin typeface="Times New Roman"/>
                        <a:ea typeface="Calibri"/>
                      </a:endParaRPr>
                    </a:p>
                  </a:txBody>
                  <a:tcPr marL="32145" marR="32145" marT="32145" marB="32145"/>
                </a:tc>
                <a:tc>
                  <a:txBody>
                    <a:bodyPr/>
                    <a:lstStyle/>
                    <a:p>
                      <a:pPr marL="342900" lvl="0" indent="-342900">
                        <a:lnSpc>
                          <a:spcPct val="115000"/>
                        </a:lnSpc>
                        <a:spcAft>
                          <a:spcPts val="0"/>
                        </a:spcAft>
                        <a:buSzPts val="1000"/>
                        <a:buFont typeface="Symbol"/>
                        <a:buChar char=""/>
                        <a:tabLst>
                          <a:tab pos="457200" algn="l"/>
                        </a:tabLst>
                      </a:pPr>
                      <a:r>
                        <a:rPr lang="ru-RU" sz="1000" dirty="0">
                          <a:effectLst/>
                        </a:rPr>
                        <a:t>штраф в размере до одного миллиона рублей, или в размере заработной платы или иного дохода осужденного за период до двух лет, или в размере от десятикратной до сорокакратной суммы взятки</a:t>
                      </a:r>
                    </a:p>
                    <a:p>
                      <a:pPr marL="342900" lvl="0" indent="-342900">
                        <a:lnSpc>
                          <a:spcPct val="115000"/>
                        </a:lnSpc>
                        <a:spcAft>
                          <a:spcPts val="0"/>
                        </a:spcAft>
                        <a:buSzPts val="1000"/>
                        <a:buFont typeface="Symbol"/>
                        <a:buChar char=""/>
                        <a:tabLst>
                          <a:tab pos="457200" algn="l"/>
                        </a:tabLst>
                      </a:pPr>
                      <a:r>
                        <a:rPr lang="ru-RU" sz="1000" dirty="0">
                          <a:effectLst/>
                        </a:rPr>
                        <a:t>исправительные работы на срок от одного года до двух лет с лишением права занимать определенные должности или заниматься определенной деятельностью на срок от одного года до трех лет или без такового</a:t>
                      </a:r>
                    </a:p>
                    <a:p>
                      <a:pPr marL="342900" lvl="0" indent="-342900">
                        <a:lnSpc>
                          <a:spcPct val="115000"/>
                        </a:lnSpc>
                        <a:spcAft>
                          <a:spcPts val="0"/>
                        </a:spcAft>
                        <a:buSzPts val="1000"/>
                        <a:buFont typeface="Symbol"/>
                        <a:buChar char=""/>
                        <a:tabLst>
                          <a:tab pos="457200" algn="l"/>
                        </a:tabLst>
                      </a:pPr>
                      <a:r>
                        <a:rPr lang="ru-RU" sz="1000" dirty="0">
                          <a:effectLst/>
                        </a:rPr>
                        <a:t>лишение свободы на срок до трех лет со штрафом в размере от пятикратной до пятнадцатикратной суммы взятки или без такового</a:t>
                      </a:r>
                      <a:endParaRPr lang="ru-RU" sz="1000" dirty="0">
                        <a:effectLst/>
                        <a:latin typeface="Times New Roman"/>
                        <a:ea typeface="Calibri"/>
                      </a:endParaRPr>
                    </a:p>
                  </a:txBody>
                  <a:tcPr marL="32145" marR="32145" marT="32145" marB="32145"/>
                </a:tc>
              </a:tr>
              <a:tr h="776643">
                <a:tc>
                  <a:txBody>
                    <a:bodyPr/>
                    <a:lstStyle/>
                    <a:p>
                      <a:pPr>
                        <a:lnSpc>
                          <a:spcPct val="115000"/>
                        </a:lnSpc>
                        <a:spcAft>
                          <a:spcPts val="1000"/>
                        </a:spcAft>
                      </a:pPr>
                      <a:r>
                        <a:rPr lang="ru-RU" sz="1000">
                          <a:effectLst/>
                        </a:rPr>
                        <a:t>Дача взятки должностному лицу лично или через посредника за совершение заведомо незаконных действий (бездействие)</a:t>
                      </a:r>
                      <a:endParaRPr lang="ru-RU" sz="1000">
                        <a:effectLst/>
                        <a:latin typeface="Times New Roman"/>
                        <a:ea typeface="Calibri"/>
                      </a:endParaRPr>
                    </a:p>
                  </a:txBody>
                  <a:tcPr marL="32145" marR="32145" marT="32145" marB="32145"/>
                </a:tc>
                <a:tc>
                  <a:txBody>
                    <a:bodyPr/>
                    <a:lstStyle/>
                    <a:p>
                      <a:pPr marL="342900" lvl="0" indent="-342900">
                        <a:lnSpc>
                          <a:spcPct val="115000"/>
                        </a:lnSpc>
                        <a:spcAft>
                          <a:spcPts val="0"/>
                        </a:spcAft>
                        <a:buSzPts val="1000"/>
                        <a:buFont typeface="Symbol"/>
                        <a:buChar char=""/>
                        <a:tabLst>
                          <a:tab pos="457200" algn="l"/>
                        </a:tabLst>
                      </a:pPr>
                      <a:r>
                        <a:rPr lang="ru-RU" sz="1000">
                          <a:effectLst/>
                        </a:rPr>
                        <a:t>штраф в размере от тридцатикратной до шестидесятикратной суммы взятки</a:t>
                      </a:r>
                    </a:p>
                    <a:p>
                      <a:pPr marL="342900" lvl="0" indent="-342900">
                        <a:lnSpc>
                          <a:spcPct val="115000"/>
                        </a:lnSpc>
                        <a:spcAft>
                          <a:spcPts val="0"/>
                        </a:spcAft>
                        <a:buSzPts val="1000"/>
                        <a:buFont typeface="Symbol"/>
                        <a:buChar char=""/>
                        <a:tabLst>
                          <a:tab pos="457200" algn="l"/>
                        </a:tabLst>
                      </a:pPr>
                      <a:r>
                        <a:rPr lang="ru-RU" sz="1000">
                          <a:effectLst/>
                        </a:rPr>
                        <a:t>лишение свободы на срок до восьми лет со штрафом в размере тридцатикратной суммы взятки</a:t>
                      </a:r>
                      <a:endParaRPr lang="ru-RU" sz="1000">
                        <a:effectLst/>
                        <a:latin typeface="Times New Roman"/>
                        <a:ea typeface="Calibri"/>
                      </a:endParaRPr>
                    </a:p>
                  </a:txBody>
                  <a:tcPr marL="32145" marR="32145" marT="32145" marB="32145"/>
                </a:tc>
              </a:tr>
              <a:tr h="983373">
                <a:tc>
                  <a:txBody>
                    <a:bodyPr/>
                    <a:lstStyle/>
                    <a:p>
                      <a:pPr>
                        <a:spcAft>
                          <a:spcPts val="0"/>
                        </a:spcAft>
                      </a:pPr>
                      <a:r>
                        <a:rPr lang="ru-RU" sz="1000">
                          <a:effectLst/>
                        </a:rPr>
                        <a:t>Дача взятки должностному лицу лично или через посредника в значительном размере за совершение заведомо незаконных действий (бездействие), если они совершены группой лиц по предварительному сговору или организованной группой либо в крупном размере</a:t>
                      </a:r>
                      <a:endParaRPr lang="ru-RU" sz="1000">
                        <a:effectLst/>
                        <a:latin typeface="Times New Roman"/>
                        <a:ea typeface="Times New Roman"/>
                      </a:endParaRPr>
                    </a:p>
                  </a:txBody>
                  <a:tcPr marL="32145" marR="32145" marT="32145" marB="32145"/>
                </a:tc>
                <a:tc>
                  <a:txBody>
                    <a:bodyPr/>
                    <a:lstStyle/>
                    <a:p>
                      <a:pPr marL="342900" lvl="0" indent="-342900">
                        <a:lnSpc>
                          <a:spcPct val="115000"/>
                        </a:lnSpc>
                        <a:spcAft>
                          <a:spcPts val="0"/>
                        </a:spcAft>
                        <a:buSzPts val="1000"/>
                        <a:buFont typeface="Symbol"/>
                        <a:buChar char=""/>
                        <a:tabLst>
                          <a:tab pos="457200" algn="l"/>
                        </a:tabLst>
                      </a:pPr>
                      <a:r>
                        <a:rPr lang="ru-RU" sz="1000">
                          <a:effectLst/>
                        </a:rPr>
                        <a:t>штраф в размере от шестидесятикратной до восьмидесятикратной суммы взятки с лишением права занимать определенные должности или заниматься определенной деятельностью на срок до трех лет</a:t>
                      </a:r>
                    </a:p>
                    <a:p>
                      <a:pPr marL="342900" lvl="0" indent="-342900">
                        <a:lnSpc>
                          <a:spcPct val="115000"/>
                        </a:lnSpc>
                        <a:spcAft>
                          <a:spcPts val="0"/>
                        </a:spcAft>
                        <a:buSzPts val="1000"/>
                        <a:buFont typeface="Symbol"/>
                        <a:buChar char=""/>
                        <a:tabLst>
                          <a:tab pos="457200" algn="l"/>
                        </a:tabLst>
                      </a:pPr>
                      <a:r>
                        <a:rPr lang="ru-RU" sz="1000">
                          <a:effectLst/>
                        </a:rPr>
                        <a:t>лишение свободы на срок от пяти до десяти лет со штрафом в размере шестидесятикратной суммы взятки</a:t>
                      </a:r>
                      <a:endParaRPr lang="ru-RU" sz="1000">
                        <a:effectLst/>
                        <a:latin typeface="Times New Roman"/>
                        <a:ea typeface="Calibri"/>
                      </a:endParaRPr>
                    </a:p>
                  </a:txBody>
                  <a:tcPr marL="32145" marR="32145" marT="32145" marB="32145"/>
                </a:tc>
              </a:tr>
              <a:tr h="776643">
                <a:tc>
                  <a:txBody>
                    <a:bodyPr/>
                    <a:lstStyle/>
                    <a:p>
                      <a:pPr>
                        <a:spcAft>
                          <a:spcPts val="0"/>
                        </a:spcAft>
                      </a:pPr>
                      <a:r>
                        <a:rPr lang="ru-RU" sz="1000">
                          <a:effectLst/>
                        </a:rPr>
                        <a:t>Дача взятки должностному лицу лично или через посредника в значительном размере за совершение заведомо незаконных действий (бездействие), если они совершены группой лиц по предварительному сговору или организованной группой либо в особо крупном размере</a:t>
                      </a:r>
                      <a:endParaRPr lang="ru-RU" sz="1000">
                        <a:effectLst/>
                        <a:latin typeface="Times New Roman"/>
                        <a:ea typeface="Times New Roman"/>
                      </a:endParaRPr>
                    </a:p>
                  </a:txBody>
                  <a:tcPr marL="32145" marR="32145" marT="32145" marB="32145"/>
                </a:tc>
                <a:tc>
                  <a:txBody>
                    <a:bodyPr/>
                    <a:lstStyle/>
                    <a:p>
                      <a:pPr marL="342900" lvl="0" indent="-342900">
                        <a:lnSpc>
                          <a:spcPct val="115000"/>
                        </a:lnSpc>
                        <a:spcAft>
                          <a:spcPts val="0"/>
                        </a:spcAft>
                        <a:buSzPts val="1000"/>
                        <a:buFont typeface="Symbol"/>
                        <a:buChar char=""/>
                        <a:tabLst>
                          <a:tab pos="457200" algn="l"/>
                        </a:tabLst>
                      </a:pPr>
                      <a:r>
                        <a:rPr lang="ru-RU" sz="1000" dirty="0">
                          <a:effectLst/>
                        </a:rPr>
                        <a:t>штраф в размере от семидесятикратной до девяностократной суммы взятки</a:t>
                      </a:r>
                    </a:p>
                    <a:p>
                      <a:pPr marL="342900" lvl="0" indent="-342900">
                        <a:lnSpc>
                          <a:spcPct val="115000"/>
                        </a:lnSpc>
                        <a:spcAft>
                          <a:spcPts val="0"/>
                        </a:spcAft>
                        <a:buSzPts val="1000"/>
                        <a:buFont typeface="Symbol"/>
                        <a:buChar char=""/>
                        <a:tabLst>
                          <a:tab pos="457200" algn="l"/>
                        </a:tabLst>
                      </a:pPr>
                      <a:r>
                        <a:rPr lang="ru-RU" sz="1000" dirty="0">
                          <a:effectLst/>
                        </a:rPr>
                        <a:t>лишение свободы на срок от семи до двенадцати лет со штрафом в размере семидесятикратной суммы взятки</a:t>
                      </a:r>
                      <a:endParaRPr lang="ru-RU" sz="1000" dirty="0">
                        <a:effectLst/>
                        <a:latin typeface="Times New Roman"/>
                        <a:ea typeface="Calibri"/>
                      </a:endParaRPr>
                    </a:p>
                  </a:txBody>
                  <a:tcPr marL="32145" marR="32145" marT="32145" marB="32145"/>
                </a:tc>
              </a:tr>
            </a:tbl>
          </a:graphicData>
        </a:graphic>
      </p:graphicFrame>
      <p:sp>
        <p:nvSpPr>
          <p:cNvPr id="3" name="Rectangle 1"/>
          <p:cNvSpPr>
            <a:spLocks noChangeArrowheads="1"/>
          </p:cNvSpPr>
          <p:nvPr/>
        </p:nvSpPr>
        <p:spPr bwMode="auto">
          <a:xfrm>
            <a:off x="1766881" y="124853"/>
            <a:ext cx="5641544"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fontAlgn="base">
              <a:spcBef>
                <a:spcPct val="0"/>
              </a:spcBef>
              <a:spcAft>
                <a:spcPct val="0"/>
              </a:spcAft>
              <a:tabLst>
                <a:tab pos="457200" algn="l"/>
              </a:tabLst>
              <a:defRPr>
                <a:solidFill>
                  <a:schemeClr val="tx1"/>
                </a:solidFill>
                <a:latin typeface="Arial" pitchFamily="34" charset="0"/>
                <a:cs typeface="Arial" pitchFamily="34" charset="0"/>
              </a:defRPr>
            </a:lvl1pPr>
            <a:lvl2pPr fontAlgn="base">
              <a:spcBef>
                <a:spcPct val="0"/>
              </a:spcBef>
              <a:spcAft>
                <a:spcPct val="0"/>
              </a:spcAft>
              <a:tabLst>
                <a:tab pos="457200" algn="l"/>
              </a:tabLst>
              <a:defRPr>
                <a:solidFill>
                  <a:schemeClr val="tx1"/>
                </a:solidFill>
                <a:latin typeface="Arial" pitchFamily="34" charset="0"/>
                <a:cs typeface="Arial" pitchFamily="34" charset="0"/>
              </a:defRPr>
            </a:lvl2pPr>
            <a:lvl3pPr fontAlgn="base">
              <a:spcBef>
                <a:spcPct val="0"/>
              </a:spcBef>
              <a:spcAft>
                <a:spcPct val="0"/>
              </a:spcAft>
              <a:tabLst>
                <a:tab pos="457200" algn="l"/>
              </a:tabLst>
              <a:defRPr>
                <a:solidFill>
                  <a:schemeClr val="tx1"/>
                </a:solidFill>
                <a:latin typeface="Arial" pitchFamily="34" charset="0"/>
                <a:cs typeface="Arial" pitchFamily="34" charset="0"/>
              </a:defRPr>
            </a:lvl3pPr>
            <a:lvl4pPr fontAlgn="base">
              <a:spcBef>
                <a:spcPct val="0"/>
              </a:spcBef>
              <a:spcAft>
                <a:spcPct val="0"/>
              </a:spcAft>
              <a:tabLst>
                <a:tab pos="457200" algn="l"/>
              </a:tabLst>
              <a:defRPr>
                <a:solidFill>
                  <a:schemeClr val="tx1"/>
                </a:solidFill>
                <a:latin typeface="Arial" pitchFamily="34" charset="0"/>
                <a:cs typeface="Arial" pitchFamily="34" charset="0"/>
              </a:defRPr>
            </a:lvl4pPr>
            <a:lvl5pPr fontAlgn="base">
              <a:spcBef>
                <a:spcPct val="0"/>
              </a:spcBef>
              <a:spcAft>
                <a:spcPct val="0"/>
              </a:spcAft>
              <a:tabLst>
                <a:tab pos="457200" algn="l"/>
              </a:tabLst>
              <a:defRPr>
                <a:solidFill>
                  <a:schemeClr val="tx1"/>
                </a:solidFill>
                <a:latin typeface="Arial" pitchFamily="34" charset="0"/>
                <a:cs typeface="Arial" pitchFamily="34" charset="0"/>
              </a:defRPr>
            </a:lvl5pPr>
            <a:lvl6pPr fontAlgn="base">
              <a:spcBef>
                <a:spcPct val="0"/>
              </a:spcBef>
              <a:spcAft>
                <a:spcPct val="0"/>
              </a:spcAft>
              <a:tabLst>
                <a:tab pos="457200" algn="l"/>
              </a:tabLst>
              <a:defRPr>
                <a:solidFill>
                  <a:schemeClr val="tx1"/>
                </a:solidFill>
                <a:latin typeface="Arial" pitchFamily="34" charset="0"/>
                <a:cs typeface="Arial" pitchFamily="34" charset="0"/>
              </a:defRPr>
            </a:lvl6pPr>
            <a:lvl7pPr fontAlgn="base">
              <a:spcBef>
                <a:spcPct val="0"/>
              </a:spcBef>
              <a:spcAft>
                <a:spcPct val="0"/>
              </a:spcAft>
              <a:tabLst>
                <a:tab pos="457200" algn="l"/>
              </a:tabLst>
              <a:defRPr>
                <a:solidFill>
                  <a:schemeClr val="tx1"/>
                </a:solidFill>
                <a:latin typeface="Arial" pitchFamily="34" charset="0"/>
                <a:cs typeface="Arial" pitchFamily="34" charset="0"/>
              </a:defRPr>
            </a:lvl7pPr>
            <a:lvl8pPr fontAlgn="base">
              <a:spcBef>
                <a:spcPct val="0"/>
              </a:spcBef>
              <a:spcAft>
                <a:spcPct val="0"/>
              </a:spcAft>
              <a:tabLst>
                <a:tab pos="457200" algn="l"/>
              </a:tabLst>
              <a:defRPr>
                <a:solidFill>
                  <a:schemeClr val="tx1"/>
                </a:solidFill>
                <a:latin typeface="Arial" pitchFamily="34" charset="0"/>
                <a:cs typeface="Arial" pitchFamily="34" charset="0"/>
              </a:defRPr>
            </a:lvl8pPr>
            <a:lvl9pPr fontAlgn="base">
              <a:spcBef>
                <a:spcPct val="0"/>
              </a:spcBef>
              <a:spcAft>
                <a:spcPct val="0"/>
              </a:spcAft>
              <a:tabLst>
                <a:tab pos="457200" algn="l"/>
              </a:tabLs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tab pos="457200" algn="l"/>
              </a:tabLst>
            </a:pPr>
            <a:r>
              <a:rPr kumimoji="0" lang="ru-RU" altLang="ru-RU"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Дача взятки (ст. 291):</a:t>
            </a:r>
            <a:endParaRPr kumimoji="0" lang="ru-RU" altLang="ru-RU"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endParaRPr kumimoji="0" lang="ru-RU" altLang="ru-RU"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34166942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1931807448"/>
              </p:ext>
            </p:extLst>
          </p:nvPr>
        </p:nvGraphicFramePr>
        <p:xfrm>
          <a:off x="323528" y="637621"/>
          <a:ext cx="8640960" cy="6007930"/>
        </p:xfrm>
        <a:graphic>
          <a:graphicData uri="http://schemas.openxmlformats.org/drawingml/2006/table">
            <a:tbl>
              <a:tblPr>
                <a:tableStyleId>{5C22544A-7EE6-4342-B048-85BDC9FD1C3A}</a:tableStyleId>
              </a:tblPr>
              <a:tblGrid>
                <a:gridCol w="4097007"/>
                <a:gridCol w="4543953"/>
              </a:tblGrid>
              <a:tr h="172834">
                <a:tc>
                  <a:txBody>
                    <a:bodyPr/>
                    <a:lstStyle/>
                    <a:p>
                      <a:pPr algn="ctr">
                        <a:lnSpc>
                          <a:spcPct val="115000"/>
                        </a:lnSpc>
                        <a:spcAft>
                          <a:spcPts val="1000"/>
                        </a:spcAft>
                      </a:pPr>
                      <a:r>
                        <a:rPr lang="ru-RU" sz="1000" dirty="0">
                          <a:effectLst/>
                        </a:rPr>
                        <a:t>Преступление </a:t>
                      </a:r>
                      <a:endParaRPr lang="ru-RU" sz="1000" dirty="0">
                        <a:effectLst/>
                        <a:latin typeface="Times New Roman"/>
                        <a:ea typeface="Calibri"/>
                      </a:endParaRPr>
                    </a:p>
                  </a:txBody>
                  <a:tcPr marL="27007" marR="27007" marT="27007" marB="27007"/>
                </a:tc>
                <a:tc>
                  <a:txBody>
                    <a:bodyPr/>
                    <a:lstStyle/>
                    <a:p>
                      <a:pPr algn="ctr">
                        <a:lnSpc>
                          <a:spcPct val="115000"/>
                        </a:lnSpc>
                        <a:spcAft>
                          <a:spcPts val="1000"/>
                        </a:spcAft>
                      </a:pPr>
                      <a:r>
                        <a:rPr lang="ru-RU" sz="1000">
                          <a:effectLst/>
                        </a:rPr>
                        <a:t>Наказание </a:t>
                      </a:r>
                      <a:endParaRPr lang="ru-RU" sz="1000">
                        <a:effectLst/>
                        <a:latin typeface="Times New Roman"/>
                        <a:ea typeface="Calibri"/>
                      </a:endParaRPr>
                    </a:p>
                  </a:txBody>
                  <a:tcPr marL="27007" marR="27007" marT="27007" marB="27007"/>
                </a:tc>
              </a:tr>
              <a:tr h="982592">
                <a:tc>
                  <a:txBody>
                    <a:bodyPr/>
                    <a:lstStyle/>
                    <a:p>
                      <a:pPr>
                        <a:lnSpc>
                          <a:spcPct val="115000"/>
                        </a:lnSpc>
                        <a:spcAft>
                          <a:spcPts val="1000"/>
                        </a:spcAft>
                      </a:pPr>
                      <a:r>
                        <a:rPr lang="ru-RU" sz="1000" dirty="0">
                          <a:effectLst/>
                        </a:rPr>
                        <a:t>Передача денег и оказание услуг имущественного характера одним лицом </a:t>
                      </a:r>
                      <a:endParaRPr lang="ru-RU" sz="1000" dirty="0">
                        <a:effectLst/>
                        <a:latin typeface="Times New Roman"/>
                        <a:ea typeface="Calibri"/>
                      </a:endParaRPr>
                    </a:p>
                  </a:txBody>
                  <a:tcPr marL="27007" marR="27007" marT="27007" marB="27007"/>
                </a:tc>
                <a:tc>
                  <a:txBody>
                    <a:bodyPr/>
                    <a:lstStyle/>
                    <a:p>
                      <a:pPr marL="342900" lvl="0" indent="-342900">
                        <a:lnSpc>
                          <a:spcPct val="100000"/>
                        </a:lnSpc>
                        <a:spcAft>
                          <a:spcPts val="0"/>
                        </a:spcAft>
                        <a:buSzPts val="1000"/>
                        <a:buFont typeface="Symbol"/>
                        <a:buChar char=""/>
                        <a:tabLst>
                          <a:tab pos="306705" algn="l"/>
                        </a:tabLst>
                      </a:pPr>
                      <a:r>
                        <a:rPr lang="ru-RU" sz="1000">
                          <a:effectLst/>
                        </a:rPr>
                        <a:t>штраф в размере от десятикратной до пятидесятикратной суммы коммерческого подкупа</a:t>
                      </a:r>
                    </a:p>
                    <a:p>
                      <a:pPr marL="342900" lvl="0" indent="-342900">
                        <a:lnSpc>
                          <a:spcPct val="100000"/>
                        </a:lnSpc>
                        <a:spcAft>
                          <a:spcPts val="0"/>
                        </a:spcAft>
                        <a:buSzPts val="1000"/>
                        <a:buFont typeface="Symbol"/>
                        <a:buChar char=""/>
                        <a:tabLst>
                          <a:tab pos="306705" algn="l"/>
                        </a:tabLst>
                      </a:pPr>
                      <a:r>
                        <a:rPr lang="ru-RU" sz="1000">
                          <a:effectLst/>
                        </a:rPr>
                        <a:t>лишение права занимать определенные должности или заниматься определенной деятельностью на срок до двух лет,</a:t>
                      </a:r>
                    </a:p>
                    <a:p>
                      <a:pPr marL="342900" lvl="0" indent="-342900">
                        <a:lnSpc>
                          <a:spcPct val="100000"/>
                        </a:lnSpc>
                        <a:spcAft>
                          <a:spcPts val="0"/>
                        </a:spcAft>
                        <a:buSzPts val="1000"/>
                        <a:buFont typeface="Symbol"/>
                        <a:buChar char=""/>
                        <a:tabLst>
                          <a:tab pos="306705" algn="l"/>
                        </a:tabLst>
                      </a:pPr>
                      <a:r>
                        <a:rPr lang="ru-RU" sz="1000">
                          <a:effectLst/>
                        </a:rPr>
                        <a:t>ограничение свободы на срок до двух лет,</a:t>
                      </a:r>
                    </a:p>
                    <a:p>
                      <a:pPr marL="342900" lvl="0" indent="-342900">
                        <a:lnSpc>
                          <a:spcPct val="100000"/>
                        </a:lnSpc>
                        <a:spcAft>
                          <a:spcPts val="0"/>
                        </a:spcAft>
                        <a:buSzPts val="1000"/>
                        <a:buFont typeface="Symbol"/>
                        <a:buChar char=""/>
                        <a:tabLst>
                          <a:tab pos="306705" algn="l"/>
                        </a:tabLst>
                      </a:pPr>
                      <a:r>
                        <a:rPr lang="ru-RU" sz="1000">
                          <a:effectLst/>
                        </a:rPr>
                        <a:t>принудительные работы на срок до трех лет</a:t>
                      </a:r>
                    </a:p>
                    <a:p>
                      <a:pPr marL="342900" lvl="0" indent="-342900">
                        <a:lnSpc>
                          <a:spcPct val="100000"/>
                        </a:lnSpc>
                        <a:spcAft>
                          <a:spcPts val="0"/>
                        </a:spcAft>
                        <a:buSzPts val="1000"/>
                        <a:buFont typeface="Symbol"/>
                        <a:buChar char=""/>
                        <a:tabLst>
                          <a:tab pos="306705" algn="l"/>
                        </a:tabLst>
                      </a:pPr>
                      <a:r>
                        <a:rPr lang="ru-RU" sz="1000">
                          <a:effectLst/>
                        </a:rPr>
                        <a:t>лишение свободы на срок до трех лет. </a:t>
                      </a:r>
                      <a:endParaRPr lang="ru-RU" sz="1000">
                        <a:effectLst/>
                        <a:latin typeface="Times New Roman"/>
                        <a:ea typeface="Calibri"/>
                      </a:endParaRPr>
                    </a:p>
                  </a:txBody>
                  <a:tcPr marL="27007" marR="27007" marT="27007" marB="27007"/>
                </a:tc>
              </a:tr>
              <a:tr h="1262295">
                <a:tc>
                  <a:txBody>
                    <a:bodyPr/>
                    <a:lstStyle/>
                    <a:p>
                      <a:pPr>
                        <a:lnSpc>
                          <a:spcPct val="115000"/>
                        </a:lnSpc>
                        <a:spcAft>
                          <a:spcPts val="1000"/>
                        </a:spcAft>
                      </a:pPr>
                      <a:r>
                        <a:rPr lang="ru-RU" sz="1000" dirty="0">
                          <a:effectLst/>
                        </a:rPr>
                        <a:t>Передача денег и оказание услуг имущественного характера группой лиц</a:t>
                      </a:r>
                      <a:endParaRPr lang="ru-RU" sz="1000" dirty="0">
                        <a:effectLst/>
                        <a:latin typeface="Times New Roman"/>
                        <a:ea typeface="Calibri"/>
                      </a:endParaRPr>
                    </a:p>
                  </a:txBody>
                  <a:tcPr marL="27007" marR="27007" marT="27007" marB="27007"/>
                </a:tc>
                <a:tc>
                  <a:txBody>
                    <a:bodyPr/>
                    <a:lstStyle/>
                    <a:p>
                      <a:pPr marL="342900" lvl="0" indent="-342900">
                        <a:lnSpc>
                          <a:spcPct val="100000"/>
                        </a:lnSpc>
                        <a:spcAft>
                          <a:spcPts val="1000"/>
                        </a:spcAft>
                        <a:buSzPts val="1000"/>
                        <a:buFont typeface="Symbol"/>
                        <a:buChar char=""/>
                        <a:tabLst>
                          <a:tab pos="306705" algn="l"/>
                        </a:tabLst>
                      </a:pPr>
                      <a:r>
                        <a:rPr lang="ru-RU" sz="1000" dirty="0">
                          <a:effectLst/>
                        </a:rPr>
                        <a:t>размере от сорокакратной до семидесятикратной суммы коммерческого подкупа</a:t>
                      </a:r>
                    </a:p>
                    <a:p>
                      <a:pPr marL="342900" lvl="0" indent="-342900">
                        <a:lnSpc>
                          <a:spcPct val="100000"/>
                        </a:lnSpc>
                        <a:spcAft>
                          <a:spcPts val="1000"/>
                        </a:spcAft>
                        <a:buSzPts val="1000"/>
                        <a:buFont typeface="Symbol"/>
                        <a:buChar char=""/>
                        <a:tabLst>
                          <a:tab pos="306705" algn="l"/>
                        </a:tabLst>
                      </a:pPr>
                      <a:r>
                        <a:rPr lang="ru-RU" sz="1000" dirty="0">
                          <a:effectLst/>
                        </a:rPr>
                        <a:t>лишение права занимать определенные должности или заниматься определенной деятельностью на срок до трех лет</a:t>
                      </a:r>
                    </a:p>
                    <a:p>
                      <a:pPr marL="342900" lvl="0" indent="-342900">
                        <a:lnSpc>
                          <a:spcPct val="100000"/>
                        </a:lnSpc>
                        <a:spcAft>
                          <a:spcPts val="1000"/>
                        </a:spcAft>
                        <a:buSzPts val="1000"/>
                        <a:buFont typeface="Symbol"/>
                        <a:buChar char=""/>
                        <a:tabLst>
                          <a:tab pos="306705" algn="l"/>
                        </a:tabLst>
                      </a:pPr>
                      <a:r>
                        <a:rPr lang="ru-RU" sz="1000" dirty="0">
                          <a:effectLst/>
                        </a:rPr>
                        <a:t>арест на срок от трех до шести месяцев,</a:t>
                      </a:r>
                    </a:p>
                    <a:p>
                      <a:pPr marL="342900" lvl="0" indent="-342900">
                        <a:lnSpc>
                          <a:spcPct val="100000"/>
                        </a:lnSpc>
                        <a:spcAft>
                          <a:spcPts val="1000"/>
                        </a:spcAft>
                        <a:buSzPts val="1000"/>
                        <a:buFont typeface="Symbol"/>
                        <a:buChar char=""/>
                        <a:tabLst>
                          <a:tab pos="306705" algn="l"/>
                        </a:tabLst>
                      </a:pPr>
                      <a:r>
                        <a:rPr lang="ru-RU" sz="1000" dirty="0">
                          <a:effectLst/>
                        </a:rPr>
                        <a:t>принудительные работы на срок до четырех лет</a:t>
                      </a:r>
                    </a:p>
                    <a:p>
                      <a:pPr marL="342900" lvl="0" indent="-342900">
                        <a:lnSpc>
                          <a:spcPct val="100000"/>
                        </a:lnSpc>
                        <a:spcAft>
                          <a:spcPts val="1000"/>
                        </a:spcAft>
                        <a:buSzPts val="1000"/>
                        <a:buFont typeface="Symbol"/>
                        <a:buChar char=""/>
                        <a:tabLst>
                          <a:tab pos="306705" algn="l"/>
                        </a:tabLst>
                      </a:pPr>
                      <a:r>
                        <a:rPr lang="ru-RU" sz="1000" dirty="0">
                          <a:effectLst/>
                        </a:rPr>
                        <a:t>лишение свободы на срок до шести лет. </a:t>
                      </a:r>
                      <a:endParaRPr lang="ru-RU" sz="1000" dirty="0">
                        <a:effectLst/>
                        <a:latin typeface="Times New Roman"/>
                        <a:ea typeface="Calibri"/>
                      </a:endParaRPr>
                    </a:p>
                  </a:txBody>
                  <a:tcPr marL="27007" marR="27007" marT="27007" marB="27007"/>
                </a:tc>
              </a:tr>
              <a:tr h="1442568">
                <a:tc>
                  <a:txBody>
                    <a:bodyPr/>
                    <a:lstStyle/>
                    <a:p>
                      <a:pPr>
                        <a:lnSpc>
                          <a:spcPct val="115000"/>
                        </a:lnSpc>
                        <a:spcAft>
                          <a:spcPts val="1000"/>
                        </a:spcAft>
                      </a:pPr>
                      <a:r>
                        <a:rPr lang="ru-RU" sz="1000" dirty="0">
                          <a:effectLst/>
                        </a:rPr>
                        <a:t>Получение денег и пользование услугами имущественного характера одним лицом без вымогательства </a:t>
                      </a:r>
                      <a:endParaRPr lang="ru-RU" sz="1000" dirty="0">
                        <a:effectLst/>
                        <a:latin typeface="Times New Roman"/>
                        <a:ea typeface="Calibri"/>
                      </a:endParaRPr>
                    </a:p>
                  </a:txBody>
                  <a:tcPr marL="27007" marR="27007" marT="27007" marB="27007"/>
                </a:tc>
                <a:tc>
                  <a:txBody>
                    <a:bodyPr/>
                    <a:lstStyle/>
                    <a:p>
                      <a:pPr marL="342900" lvl="0" indent="-342900">
                        <a:lnSpc>
                          <a:spcPct val="100000"/>
                        </a:lnSpc>
                        <a:spcAft>
                          <a:spcPts val="1000"/>
                        </a:spcAft>
                        <a:buSzPts val="1000"/>
                        <a:buFont typeface="Symbol"/>
                        <a:buChar char=""/>
                        <a:tabLst>
                          <a:tab pos="306705" algn="l"/>
                        </a:tabLst>
                      </a:pPr>
                      <a:r>
                        <a:rPr lang="ru-RU" sz="1000" dirty="0">
                          <a:effectLst/>
                        </a:rPr>
                        <a:t>штраф в размере от пятнадцатикратной до семидесятикратной суммы коммерческого подкупа </a:t>
                      </a:r>
                      <a:endParaRPr lang="ru-RU" sz="1000" dirty="0" smtClean="0">
                        <a:effectLst/>
                      </a:endParaRPr>
                    </a:p>
                    <a:p>
                      <a:pPr marL="342900" lvl="0" indent="-342900">
                        <a:lnSpc>
                          <a:spcPct val="100000"/>
                        </a:lnSpc>
                        <a:spcAft>
                          <a:spcPts val="1000"/>
                        </a:spcAft>
                        <a:buSzPts val="1000"/>
                        <a:buFont typeface="Symbol"/>
                        <a:buChar char=""/>
                        <a:tabLst>
                          <a:tab pos="306705" algn="l"/>
                        </a:tabLst>
                      </a:pPr>
                      <a:r>
                        <a:rPr lang="ru-RU" sz="1000" dirty="0" smtClean="0">
                          <a:effectLst/>
                        </a:rPr>
                        <a:t>лишение </a:t>
                      </a:r>
                      <a:r>
                        <a:rPr lang="ru-RU" sz="1000" dirty="0">
                          <a:effectLst/>
                        </a:rPr>
                        <a:t>права занимать определенные должности или заниматься определенной деятельностью на срок до трех лет</a:t>
                      </a:r>
                    </a:p>
                    <a:p>
                      <a:pPr marL="342900" lvl="0" indent="-342900">
                        <a:lnSpc>
                          <a:spcPct val="100000"/>
                        </a:lnSpc>
                        <a:spcAft>
                          <a:spcPts val="1000"/>
                        </a:spcAft>
                        <a:buSzPts val="1000"/>
                        <a:buFont typeface="Symbol"/>
                        <a:buChar char=""/>
                        <a:tabLst>
                          <a:tab pos="306705" algn="l"/>
                        </a:tabLst>
                      </a:pPr>
                      <a:r>
                        <a:rPr lang="ru-RU" sz="1000" dirty="0">
                          <a:effectLst/>
                        </a:rPr>
                        <a:t>принудительные работы на срок до пяти лет с лишением права занимать определенные должности или заниматься определенной деятельностью на срок до трех лет или без такового</a:t>
                      </a:r>
                    </a:p>
                    <a:p>
                      <a:pPr marL="342900" lvl="0" indent="-342900">
                        <a:lnSpc>
                          <a:spcPct val="100000"/>
                        </a:lnSpc>
                        <a:spcAft>
                          <a:spcPts val="1000"/>
                        </a:spcAft>
                        <a:buSzPts val="1000"/>
                        <a:buFont typeface="Symbol"/>
                        <a:buChar char=""/>
                        <a:tabLst>
                          <a:tab pos="306705" algn="l"/>
                        </a:tabLst>
                      </a:pPr>
                      <a:r>
                        <a:rPr lang="ru-RU" sz="1000" dirty="0">
                          <a:effectLst/>
                        </a:rPr>
                        <a:t>лишение свободы на срок до семи лет со штрафом в размере до сорокакратной суммы коммерческого подкупа</a:t>
                      </a:r>
                      <a:endParaRPr lang="ru-RU" sz="1000" dirty="0">
                        <a:effectLst/>
                        <a:latin typeface="Times New Roman"/>
                        <a:ea typeface="Calibri"/>
                      </a:endParaRPr>
                    </a:p>
                  </a:txBody>
                  <a:tcPr marL="27007" marR="27007" marT="27007" marB="27007"/>
                </a:tc>
              </a:tr>
              <a:tr h="1019323">
                <a:tc>
                  <a:txBody>
                    <a:bodyPr/>
                    <a:lstStyle/>
                    <a:p>
                      <a:pPr>
                        <a:lnSpc>
                          <a:spcPct val="115000"/>
                        </a:lnSpc>
                        <a:spcAft>
                          <a:spcPts val="1000"/>
                        </a:spcAft>
                      </a:pPr>
                      <a:r>
                        <a:rPr lang="ru-RU" sz="1000">
                          <a:effectLst/>
                        </a:rPr>
                        <a:t>Получение денег и пользование услугами имущественного характера по предварительному сговору или сопряженное с вымогательством</a:t>
                      </a:r>
                      <a:endParaRPr lang="ru-RU" sz="1000">
                        <a:effectLst/>
                        <a:latin typeface="Times New Roman"/>
                        <a:ea typeface="Calibri"/>
                      </a:endParaRPr>
                    </a:p>
                  </a:txBody>
                  <a:tcPr marL="27007" marR="27007" marT="27007" marB="27007"/>
                </a:tc>
                <a:tc>
                  <a:txBody>
                    <a:bodyPr/>
                    <a:lstStyle/>
                    <a:p>
                      <a:pPr marL="342900" lvl="0" indent="-342900">
                        <a:lnSpc>
                          <a:spcPct val="100000"/>
                        </a:lnSpc>
                        <a:spcAft>
                          <a:spcPts val="1000"/>
                        </a:spcAft>
                        <a:buSzPts val="1000"/>
                        <a:buFont typeface="Symbol"/>
                        <a:buChar char=""/>
                        <a:tabLst>
                          <a:tab pos="306705" algn="l"/>
                        </a:tabLst>
                      </a:pPr>
                      <a:r>
                        <a:rPr lang="ru-RU" sz="1000" dirty="0">
                          <a:effectLst/>
                        </a:rPr>
                        <a:t>штраф в размере от пятидесятикратной до девяностократной суммы коммерческого подкупа</a:t>
                      </a:r>
                    </a:p>
                    <a:p>
                      <a:pPr marL="342900" lvl="0" indent="-342900">
                        <a:lnSpc>
                          <a:spcPct val="100000"/>
                        </a:lnSpc>
                        <a:spcAft>
                          <a:spcPts val="1000"/>
                        </a:spcAft>
                        <a:buSzPts val="1000"/>
                        <a:buFont typeface="Symbol"/>
                        <a:buChar char=""/>
                        <a:tabLst>
                          <a:tab pos="306705" algn="l"/>
                        </a:tabLst>
                      </a:pPr>
                      <a:r>
                        <a:rPr lang="ru-RU" sz="1000" dirty="0">
                          <a:effectLst/>
                        </a:rPr>
                        <a:t>лишение права занимать определенные должности или заниматься определенной деятельностью на срок до трех лет</a:t>
                      </a:r>
                    </a:p>
                    <a:p>
                      <a:pPr marL="342900" lvl="0" indent="-342900">
                        <a:lnSpc>
                          <a:spcPct val="100000"/>
                        </a:lnSpc>
                        <a:spcAft>
                          <a:spcPts val="1000"/>
                        </a:spcAft>
                        <a:buSzPts val="1000"/>
                        <a:buFont typeface="Symbol"/>
                        <a:buChar char=""/>
                        <a:tabLst>
                          <a:tab pos="306705" algn="l"/>
                        </a:tabLst>
                      </a:pPr>
                      <a:r>
                        <a:rPr lang="ru-RU" sz="1000" dirty="0">
                          <a:effectLst/>
                        </a:rPr>
                        <a:t>лишение свободы на срок до двенадцати лет со штрафом в размере до пятидесятикратной суммы коммерческого подкупа</a:t>
                      </a:r>
                      <a:endParaRPr lang="ru-RU" sz="1000" dirty="0">
                        <a:effectLst/>
                        <a:latin typeface="Times New Roman"/>
                        <a:ea typeface="Calibri"/>
                      </a:endParaRPr>
                    </a:p>
                  </a:txBody>
                  <a:tcPr marL="27007" marR="27007" marT="27007" marB="27007"/>
                </a:tc>
              </a:tr>
            </a:tbl>
          </a:graphicData>
        </a:graphic>
      </p:graphicFrame>
      <p:sp>
        <p:nvSpPr>
          <p:cNvPr id="3" name="Rectangle 1"/>
          <p:cNvSpPr>
            <a:spLocks noChangeArrowheads="1"/>
          </p:cNvSpPr>
          <p:nvPr/>
        </p:nvSpPr>
        <p:spPr bwMode="auto">
          <a:xfrm>
            <a:off x="1470477" y="52845"/>
            <a:ext cx="6203045"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215900" fontAlgn="base">
              <a:spcBef>
                <a:spcPct val="0"/>
              </a:spcBef>
              <a:spcAft>
                <a:spcPct val="0"/>
              </a:spcAft>
              <a:tabLst>
                <a:tab pos="306388" algn="l"/>
              </a:tabLst>
              <a:defRPr>
                <a:solidFill>
                  <a:schemeClr val="tx1"/>
                </a:solidFill>
                <a:latin typeface="Arial" pitchFamily="34" charset="0"/>
                <a:cs typeface="Arial" pitchFamily="34" charset="0"/>
              </a:defRPr>
            </a:lvl1pPr>
            <a:lvl2pPr fontAlgn="base">
              <a:spcBef>
                <a:spcPct val="0"/>
              </a:spcBef>
              <a:spcAft>
                <a:spcPct val="0"/>
              </a:spcAft>
              <a:tabLst>
                <a:tab pos="306388" algn="l"/>
              </a:tabLst>
              <a:defRPr>
                <a:solidFill>
                  <a:schemeClr val="tx1"/>
                </a:solidFill>
                <a:latin typeface="Arial" pitchFamily="34" charset="0"/>
                <a:cs typeface="Arial" pitchFamily="34" charset="0"/>
              </a:defRPr>
            </a:lvl2pPr>
            <a:lvl3pPr fontAlgn="base">
              <a:spcBef>
                <a:spcPct val="0"/>
              </a:spcBef>
              <a:spcAft>
                <a:spcPct val="0"/>
              </a:spcAft>
              <a:tabLst>
                <a:tab pos="306388" algn="l"/>
              </a:tabLst>
              <a:defRPr>
                <a:solidFill>
                  <a:schemeClr val="tx1"/>
                </a:solidFill>
                <a:latin typeface="Arial" pitchFamily="34" charset="0"/>
                <a:cs typeface="Arial" pitchFamily="34" charset="0"/>
              </a:defRPr>
            </a:lvl3pPr>
            <a:lvl4pPr fontAlgn="base">
              <a:spcBef>
                <a:spcPct val="0"/>
              </a:spcBef>
              <a:spcAft>
                <a:spcPct val="0"/>
              </a:spcAft>
              <a:tabLst>
                <a:tab pos="306388" algn="l"/>
              </a:tabLst>
              <a:defRPr>
                <a:solidFill>
                  <a:schemeClr val="tx1"/>
                </a:solidFill>
                <a:latin typeface="Arial" pitchFamily="34" charset="0"/>
                <a:cs typeface="Arial" pitchFamily="34" charset="0"/>
              </a:defRPr>
            </a:lvl4pPr>
            <a:lvl5pPr fontAlgn="base">
              <a:spcBef>
                <a:spcPct val="0"/>
              </a:spcBef>
              <a:spcAft>
                <a:spcPct val="0"/>
              </a:spcAft>
              <a:tabLst>
                <a:tab pos="306388" algn="l"/>
              </a:tabLst>
              <a:defRPr>
                <a:solidFill>
                  <a:schemeClr val="tx1"/>
                </a:solidFill>
                <a:latin typeface="Arial" pitchFamily="34" charset="0"/>
                <a:cs typeface="Arial" pitchFamily="34" charset="0"/>
              </a:defRPr>
            </a:lvl5pPr>
            <a:lvl6pPr fontAlgn="base">
              <a:spcBef>
                <a:spcPct val="0"/>
              </a:spcBef>
              <a:spcAft>
                <a:spcPct val="0"/>
              </a:spcAft>
              <a:tabLst>
                <a:tab pos="306388" algn="l"/>
              </a:tabLst>
              <a:defRPr>
                <a:solidFill>
                  <a:schemeClr val="tx1"/>
                </a:solidFill>
                <a:latin typeface="Arial" pitchFamily="34" charset="0"/>
                <a:cs typeface="Arial" pitchFamily="34" charset="0"/>
              </a:defRPr>
            </a:lvl6pPr>
            <a:lvl7pPr fontAlgn="base">
              <a:spcBef>
                <a:spcPct val="0"/>
              </a:spcBef>
              <a:spcAft>
                <a:spcPct val="0"/>
              </a:spcAft>
              <a:tabLst>
                <a:tab pos="306388" algn="l"/>
              </a:tabLst>
              <a:defRPr>
                <a:solidFill>
                  <a:schemeClr val="tx1"/>
                </a:solidFill>
                <a:latin typeface="Arial" pitchFamily="34" charset="0"/>
                <a:cs typeface="Arial" pitchFamily="34" charset="0"/>
              </a:defRPr>
            </a:lvl7pPr>
            <a:lvl8pPr fontAlgn="base">
              <a:spcBef>
                <a:spcPct val="0"/>
              </a:spcBef>
              <a:spcAft>
                <a:spcPct val="0"/>
              </a:spcAft>
              <a:tabLst>
                <a:tab pos="306388" algn="l"/>
              </a:tabLst>
              <a:defRPr>
                <a:solidFill>
                  <a:schemeClr val="tx1"/>
                </a:solidFill>
                <a:latin typeface="Arial" pitchFamily="34" charset="0"/>
                <a:cs typeface="Arial" pitchFamily="34" charset="0"/>
              </a:defRPr>
            </a:lvl8pPr>
            <a:lvl9pPr fontAlgn="base">
              <a:spcBef>
                <a:spcPct val="0"/>
              </a:spcBef>
              <a:spcAft>
                <a:spcPct val="0"/>
              </a:spcAft>
              <a:tabLst>
                <a:tab pos="306388" algn="l"/>
              </a:tabLst>
              <a:defRPr>
                <a:solidFill>
                  <a:schemeClr val="tx1"/>
                </a:solidFill>
                <a:latin typeface="Arial" pitchFamily="34" charset="0"/>
                <a:cs typeface="Arial" pitchFamily="34" charset="0"/>
              </a:defRPr>
            </a:lvl9pPr>
          </a:lstStyle>
          <a:p>
            <a:pPr marL="0" marR="0" lvl="0" indent="215900" algn="ctr" defTabSz="914400" rtl="0" eaLnBrk="1" fontAlgn="base" latinLnBrk="0" hangingPunct="1">
              <a:lnSpc>
                <a:spcPct val="100000"/>
              </a:lnSpc>
              <a:spcBef>
                <a:spcPct val="0"/>
              </a:spcBef>
              <a:spcAft>
                <a:spcPct val="0"/>
              </a:spcAft>
              <a:buClrTx/>
              <a:buSzTx/>
              <a:buFontTx/>
              <a:buNone/>
              <a:tabLst>
                <a:tab pos="306388" algn="l"/>
              </a:tabLst>
            </a:pPr>
            <a:r>
              <a:rPr kumimoji="0" lang="ru-RU" altLang="ru-RU"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Коммерческий подкуп (ст. 204):</a:t>
            </a:r>
            <a:endParaRPr kumimoji="0" lang="ru-RU" altLang="ru-RU"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215900" algn="l" defTabSz="914400" rtl="0" eaLnBrk="0" fontAlgn="base" latinLnBrk="0" hangingPunct="0">
              <a:lnSpc>
                <a:spcPct val="100000"/>
              </a:lnSpc>
              <a:spcBef>
                <a:spcPct val="0"/>
              </a:spcBef>
              <a:spcAft>
                <a:spcPct val="0"/>
              </a:spcAft>
              <a:buClrTx/>
              <a:buSzTx/>
              <a:buFontTx/>
              <a:buNone/>
              <a:tabLst>
                <a:tab pos="306388" algn="l"/>
              </a:tabLst>
            </a:pPr>
            <a:endParaRPr kumimoji="0" lang="ru-RU" altLang="ru-RU"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4159289945"/>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40</TotalTime>
  <Words>1958</Words>
  <Application>Microsoft Office PowerPoint</Application>
  <PresentationFormat>Экран (4:3)</PresentationFormat>
  <Paragraphs>141</Paragraphs>
  <Slides>16</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16</vt:i4>
      </vt:variant>
    </vt:vector>
  </HeadingPairs>
  <TitlesOfParts>
    <vt:vector size="17" baseType="lpstr">
      <vt:lpstr>Тема Office</vt:lpstr>
      <vt:lpstr>Противодействие коррупции</vt:lpstr>
      <vt:lpstr>Памятка по предотвращению случаев получения и вымогательства взяток </vt:lpstr>
      <vt:lpstr>Презентация PowerPoint</vt:lpstr>
      <vt:lpstr>Взяткой могут быть: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Противодействие коррупции</dc:title>
  <dc:creator>user</dc:creator>
  <cp:lastModifiedBy>user</cp:lastModifiedBy>
  <cp:revision>12</cp:revision>
  <dcterms:created xsi:type="dcterms:W3CDTF">2015-11-09T11:16:06Z</dcterms:created>
  <dcterms:modified xsi:type="dcterms:W3CDTF">2015-11-09T11:56:20Z</dcterms:modified>
</cp:coreProperties>
</file>